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</p:sldMasterIdLst>
  <p:notesMasterIdLst>
    <p:notesMasterId r:id="rId79"/>
  </p:notesMasterIdLst>
  <p:sldIdLst>
    <p:sldId id="635" r:id="rId6"/>
    <p:sldId id="636" r:id="rId7"/>
    <p:sldId id="658" r:id="rId8"/>
    <p:sldId id="659" r:id="rId9"/>
    <p:sldId id="660" r:id="rId10"/>
    <p:sldId id="661" r:id="rId11"/>
    <p:sldId id="662" r:id="rId12"/>
    <p:sldId id="663" r:id="rId13"/>
    <p:sldId id="664" r:id="rId14"/>
    <p:sldId id="665" r:id="rId15"/>
    <p:sldId id="637" r:id="rId16"/>
    <p:sldId id="587" r:id="rId17"/>
    <p:sldId id="589" r:id="rId18"/>
    <p:sldId id="588" r:id="rId19"/>
    <p:sldId id="590" r:id="rId20"/>
    <p:sldId id="591" r:id="rId21"/>
    <p:sldId id="592" r:id="rId22"/>
    <p:sldId id="593" r:id="rId23"/>
    <p:sldId id="595" r:id="rId24"/>
    <p:sldId id="596" r:id="rId25"/>
    <p:sldId id="597" r:id="rId26"/>
    <p:sldId id="598" r:id="rId27"/>
    <p:sldId id="599" r:id="rId28"/>
    <p:sldId id="601" r:id="rId29"/>
    <p:sldId id="647" r:id="rId30"/>
    <p:sldId id="645" r:id="rId31"/>
    <p:sldId id="607" r:id="rId32"/>
    <p:sldId id="602" r:id="rId33"/>
    <p:sldId id="603" r:id="rId34"/>
    <p:sldId id="604" r:id="rId35"/>
    <p:sldId id="622" r:id="rId36"/>
    <p:sldId id="605" r:id="rId37"/>
    <p:sldId id="606" r:id="rId38"/>
    <p:sldId id="608" r:id="rId39"/>
    <p:sldId id="649" r:id="rId40"/>
    <p:sldId id="612" r:id="rId41"/>
    <p:sldId id="613" r:id="rId42"/>
    <p:sldId id="648" r:id="rId43"/>
    <p:sldId id="615" r:id="rId44"/>
    <p:sldId id="609" r:id="rId45"/>
    <p:sldId id="650" r:id="rId46"/>
    <p:sldId id="611" r:id="rId47"/>
    <p:sldId id="614" r:id="rId48"/>
    <p:sldId id="651" r:id="rId49"/>
    <p:sldId id="616" r:id="rId50"/>
    <p:sldId id="617" r:id="rId51"/>
    <p:sldId id="618" r:id="rId52"/>
    <p:sldId id="619" r:id="rId53"/>
    <p:sldId id="621" r:id="rId54"/>
    <p:sldId id="652" r:id="rId55"/>
    <p:sldId id="623" r:id="rId56"/>
    <p:sldId id="624" r:id="rId57"/>
    <p:sldId id="653" r:id="rId58"/>
    <p:sldId id="625" r:id="rId59"/>
    <p:sldId id="628" r:id="rId60"/>
    <p:sldId id="626" r:id="rId61"/>
    <p:sldId id="629" r:id="rId62"/>
    <p:sldId id="627" r:id="rId63"/>
    <p:sldId id="630" r:id="rId64"/>
    <p:sldId id="632" r:id="rId65"/>
    <p:sldId id="654" r:id="rId66"/>
    <p:sldId id="631" r:id="rId67"/>
    <p:sldId id="633" r:id="rId68"/>
    <p:sldId id="634" r:id="rId69"/>
    <p:sldId id="640" r:id="rId70"/>
    <p:sldId id="641" r:id="rId71"/>
    <p:sldId id="642" r:id="rId72"/>
    <p:sldId id="643" r:id="rId73"/>
    <p:sldId id="644" r:id="rId74"/>
    <p:sldId id="655" r:id="rId75"/>
    <p:sldId id="657" r:id="rId76"/>
    <p:sldId id="656" r:id="rId77"/>
    <p:sldId id="639" r:id="rId7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1832D5-18A8-B0D0-7AAF-10F0616DB592}" name="Raphaela Meißner" initials="RM" userId="S::meissner@mint-bochum.de::f791eaae-3e07-4dcb-8d01-25fa90596f4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phie Charlotte Ke." initials="SCK" lastIdx="2" clrIdx="0"/>
  <p:cmAuthor id="2" name="Gastmitwirkender" initials="G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ADB"/>
    <a:srgbClr val="019ADA"/>
    <a:srgbClr val="37B5E7"/>
    <a:srgbClr val="8B6114"/>
    <a:srgbClr val="39378B"/>
    <a:srgbClr val="329C7D"/>
    <a:srgbClr val="9085BB"/>
    <a:srgbClr val="145A94"/>
    <a:srgbClr val="3AB8CA"/>
    <a:srgbClr val="EB6A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28"/>
    <p:restoredTop sz="94932"/>
  </p:normalViewPr>
  <p:slideViewPr>
    <p:cSldViewPr snapToGrid="0">
      <p:cViewPr varScale="1">
        <p:scale>
          <a:sx n="116" d="100"/>
          <a:sy n="116" d="100"/>
        </p:scale>
        <p:origin x="272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03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tableStyles" Target="tableStyle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commentAuthors" Target="commentAuthors.xml"/><Relationship Id="rId85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presProps" Target="presProps.xml"/><Relationship Id="rId86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61" Type="http://schemas.openxmlformats.org/officeDocument/2006/relationships/slide" Target="slides/slide56.xml"/><Relationship Id="rId8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ian Fritzsche" userId="736727ef-b37d-4143-a20e-c411e6a95e19" providerId="ADAL" clId="{A5FEEA21-3AE4-AA4F-AAED-D2CAC0EFF882}"/>
    <pc:docChg chg="undo custSel modSld">
      <pc:chgData name="Florian Fritzsche" userId="736727ef-b37d-4143-a20e-c411e6a95e19" providerId="ADAL" clId="{A5FEEA21-3AE4-AA4F-AAED-D2CAC0EFF882}" dt="2024-12-11T13:39:31.559" v="4" actId="20577"/>
      <pc:docMkLst>
        <pc:docMk/>
      </pc:docMkLst>
      <pc:sldChg chg="modSp mod">
        <pc:chgData name="Florian Fritzsche" userId="736727ef-b37d-4143-a20e-c411e6a95e19" providerId="ADAL" clId="{A5FEEA21-3AE4-AA4F-AAED-D2CAC0EFF882}" dt="2024-12-11T13:32:50.412" v="3" actId="1076"/>
        <pc:sldMkLst>
          <pc:docMk/>
          <pc:sldMk cId="978383094" sldId="608"/>
        </pc:sldMkLst>
        <pc:spChg chg="mod">
          <ac:chgData name="Florian Fritzsche" userId="736727ef-b37d-4143-a20e-c411e6a95e19" providerId="ADAL" clId="{A5FEEA21-3AE4-AA4F-AAED-D2CAC0EFF882}" dt="2024-12-11T13:32:50.412" v="3" actId="1076"/>
          <ac:spMkLst>
            <pc:docMk/>
            <pc:sldMk cId="978383094" sldId="608"/>
            <ac:spMk id="9" creationId="{1BDEAFD1-31EA-34BB-5F4E-EC3229BF31DD}"/>
          </ac:spMkLst>
        </pc:spChg>
      </pc:sldChg>
      <pc:sldChg chg="modSp mod">
        <pc:chgData name="Florian Fritzsche" userId="736727ef-b37d-4143-a20e-c411e6a95e19" providerId="ADAL" clId="{A5FEEA21-3AE4-AA4F-AAED-D2CAC0EFF882}" dt="2024-12-11T13:39:31.559" v="4" actId="20577"/>
        <pc:sldMkLst>
          <pc:docMk/>
          <pc:sldMk cId="1696348867" sldId="643"/>
        </pc:sldMkLst>
        <pc:spChg chg="mod">
          <ac:chgData name="Florian Fritzsche" userId="736727ef-b37d-4143-a20e-c411e6a95e19" providerId="ADAL" clId="{A5FEEA21-3AE4-AA4F-AAED-D2CAC0EFF882}" dt="2024-12-11T13:39:31.559" v="4" actId="20577"/>
          <ac:spMkLst>
            <pc:docMk/>
            <pc:sldMk cId="1696348867" sldId="643"/>
            <ac:spMk id="2" creationId="{69BC5F90-086C-34C9-5F26-F7A8EF55EED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D1F33-6EF7-415A-84ED-D78D0AE722B2}" type="datetimeFigureOut">
              <a:rPr lang="de-DE" smtClean="0"/>
              <a:t>13.12.24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14C6-2CBA-421C-97DA-EECA0D1B1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8662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8D218-440F-6616-5A8C-FD4222AD3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C158186-0BC1-E2FE-9BED-9D8F041F87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2D72731-8EAB-1365-7C2D-237A061C2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C3D1E54-36DD-2FE5-46E3-3D2FC706ED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5645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67E49-D6D0-E2BB-ED1E-3E1694BC8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4341D21-33E8-A8AA-64DD-7B5E491FDF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80A10AA-2A66-EA09-3975-C23B6C0254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BBE55F7-F5DE-D1C5-8954-ED420AF8B0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5094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9106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7F5AB-B599-626C-F970-0084C2421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CEDB751-5884-FD9F-8EDD-54F3918097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410B168-CAD4-D4B9-EADC-2CE1E28863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9CC721E-728A-ABB7-2E61-0AD3074109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0992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16851-5426-81A1-5469-935286BA1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958BAE3-ED75-FDD0-7011-3013126105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EC381EC-FD4B-ECAA-2A55-A986EB37E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3B546D-923E-F6E5-0893-981310829C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19308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2918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C80B5-26E4-DCCA-698A-05A37EBEA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9345C91-CA50-042E-01A7-A3EB092F8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47CD5C5-4B5F-AD65-EF1E-544443D66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2E33253-73FE-A8A8-6398-D3A409BAA5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6132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81978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9AC30-5328-7930-E2F0-5DA122899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371C18C-09E7-E5D7-8936-4B1B15479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C5D6527-2E0A-B345-0B3F-D7F28AE02A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0C5784-05D1-185E-0B27-42CB9AE7A7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48765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FD9EE-71E2-700C-D7B5-9C2399E54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52B0DD0-0A00-3515-1886-58C2AD3484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A87ECB5-95C4-ADF4-80D0-F9EDFB736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5257163-54EB-68A2-1640-76B9A98EAF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8452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12645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B5AE0-1C7C-4278-7FE5-F8D4B3D01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61268EC-5AC2-B9D7-6818-E17A573C6B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FB51F33-1775-3811-AE8C-ED2B4273CC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C2A825F-92F2-677D-3C7E-43234C6D3B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45273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73091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BAD4B-E335-318C-54E0-0A585EB9B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C1333CD-3339-E9F4-A699-ED1825E09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575BF32-A2D9-A431-98CA-16404869AF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4E54D5F-AA72-7881-BB12-8D4159269A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4117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FAD88-A807-7EA7-BB4E-9A535748D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887C706-74FC-F7BD-1FBF-0670860EB0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49FBB9B-4F76-E6AF-B5ED-6A37919057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9E21F-BC4C-B695-1175-B942996B12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94034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BDF0F-1D79-E3AA-0FDB-5D01CE7BA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4417D7B-E5AA-B7B1-C3BC-D19EF35A3C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9E0191E-9A7B-1FB2-F3F4-0F54964B8A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F59684-D13F-6A7B-C947-750F34A99B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3642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476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7BE22-073F-7841-B02A-C2E917DB4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8AF536-2A56-EF5A-0379-2A42A117A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5072A59-A21F-9FF6-B48B-3F6BC4F2AE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C89FBA9-D396-0D89-EB2D-4D7A28F916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27132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34224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64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3007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2953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59E02-880E-5B61-7EAA-22E962953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7D984C7-C7DE-EA85-F375-21D8372D69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4462CCD-8933-7A83-5D5C-62C708BE10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7C07BC9-C571-C531-49CC-8B6F4BF42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2229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32BDD-0BDA-DEF4-E984-36B7F0126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1803169-8885-05DD-30B6-E7D45F6006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8C1B77-FFD7-7E3E-841E-FB7EB93072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83FE30A-401D-C857-93D9-6D6F748ED6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3212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5270C-DC3A-AD9B-F00C-5CF8521C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13CDDA-644D-FB8D-8043-3AEECE9487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008F82E-EA4D-37D4-5CB5-7B0F8A52AC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8C45B59-39FD-E7A9-35A7-45D932F1E0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546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64846-DA02-8B42-8314-10BCC0568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63B4FB2-A3BE-13C4-1809-EEF14018A3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461845A-0FD9-4789-9017-EC445A9D37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DF8E4D1-84FB-76E5-4DCC-C0AAF21BB4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9436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5EC4E-B4A9-C952-83C1-DEFE407676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B301758-8377-B071-1B2F-E852CF7874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A198CE9-85E6-341F-4110-A1DEFA507B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D77160-886A-593F-65B1-3F072C67CF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5714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525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1">
            <a:extLst>
              <a:ext uri="{FF2B5EF4-FFF2-40B4-BE49-F238E27FC236}">
                <a16:creationId xmlns:a16="http://schemas.microsoft.com/office/drawing/2014/main" id="{1524016E-2164-FDAA-5A83-BA2D6960F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92" y="152082"/>
            <a:ext cx="8806779" cy="7014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719597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4ECC4E-EC22-4205-B453-B4AC231E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16A626F-B8D1-425A-969C-4B2F315CF4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654212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B370BF0-0E8E-4164-9D28-DD6A6A45E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D3CF92E-DC51-47F0-86ED-226D3AEA0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89263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A01ABCF-D037-4D15-B9DF-294AF0072B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de-DE"/>
              <a:t>Arduino Kurs | Grundlagen Mikrocontroller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9B46F70-2FCF-4FFD-87B5-6E842B48D6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3E530-2E57-4EF7-981A-342AC3921A5E}" type="slidenum">
              <a:rPr lang="de-DE" smtClean="0"/>
              <a:t>‹Nr.›</a:t>
            </a:fld>
            <a:endParaRPr lang="de-DE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2FEF8B-00AC-42CA-97EE-FB8126AF20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8911" y="154032"/>
            <a:ext cx="9133290" cy="88783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Kapitelüberschrift</a:t>
            </a:r>
            <a:endParaRPr lang="en-US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6B277CE-22C2-494A-90F7-612EBC241FA6}"/>
              </a:ext>
            </a:extLst>
          </p:cNvPr>
          <p:cNvSpPr/>
          <p:nvPr userDrawn="1"/>
        </p:nvSpPr>
        <p:spPr>
          <a:xfrm>
            <a:off x="678376" y="154032"/>
            <a:ext cx="56270" cy="887832"/>
          </a:xfrm>
          <a:prstGeom prst="rect">
            <a:avLst/>
          </a:prstGeom>
          <a:solidFill>
            <a:srgbClr val="DF1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629CFB2-EA39-456A-AC43-129BB4407D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968" y="1682749"/>
            <a:ext cx="5316923" cy="900000"/>
          </a:xfrm>
          <a:prstGeom prst="roundRect">
            <a:avLst/>
          </a:prstGeom>
          <a:noFill/>
          <a:ln w="63500">
            <a:solidFill>
              <a:schemeClr val="accent6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D1A897C7-53CB-4B11-BD71-498D45CBD9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47968" y="2799108"/>
            <a:ext cx="5316923" cy="900000"/>
          </a:xfrm>
          <a:prstGeom prst="roundRect">
            <a:avLst>
              <a:gd name="adj" fmla="val 16667"/>
            </a:avLst>
          </a:prstGeom>
          <a:noFill/>
          <a:ln w="63500">
            <a:solidFill>
              <a:schemeClr val="accent2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4460107D-B4BA-4BFC-A0C2-31AAB9AB479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5939" y="1682751"/>
            <a:ext cx="4568092" cy="394970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/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FD43516C-84D4-42EE-BF27-77D1DB2DBD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199" y="3915467"/>
            <a:ext cx="5316923" cy="900000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B32F929-520A-4401-A2F3-433E2918C64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7968" y="5031826"/>
            <a:ext cx="5316923" cy="900000"/>
          </a:xfrm>
          <a:prstGeom prst="roundRect">
            <a:avLst/>
          </a:prstGeom>
          <a:noFill/>
          <a:ln w="63500">
            <a:solidFill>
              <a:schemeClr val="accent1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99040967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2A4AA9-F5B3-4A6A-80A8-3F6A79B99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D494149-971B-4FDC-9C3A-0238856C4D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1A5A27-1559-49E3-84D9-FA35F71DA9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2F53F0-2E8A-4FFB-97A1-CD61D4879CD1}" type="datetimeFigureOut">
              <a:rPr lang="de-DE" smtClean="0"/>
              <a:t>13.12.24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30F437-C052-4E66-95A8-CBADD1C68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C5D7123-7599-4C7A-9A3C-813A6881C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48ECC5-EB32-4299-B748-56F561253AE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8080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93A6BB-E199-42FC-9F0C-CDBB7E1AC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A92BF2-376C-4BD8-A5F1-870EC4A1F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63971" cy="4821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2B8301-D31A-411C-B6DD-6683941B47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2F53F0-2E8A-4FFB-97A1-CD61D4879CD1}" type="datetimeFigureOut">
              <a:rPr lang="de-DE" smtClean="0"/>
              <a:t>13.12.24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9FBD18-2ACD-48E7-9BEC-1383C46CB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38CB19-E981-49AA-B75A-1E1A4CEFA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48ECC5-EB32-4299-B748-56F561253AE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935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98436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B32E15E-BDA2-EE5F-69EB-2D39B632D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92" y="152082"/>
            <a:ext cx="8806779" cy="5334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263828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33A7E3-2601-4D1F-9F42-CE3819F6D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4754566"/>
          </a:xfrm>
        </p:spPr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0B599AA-D7AA-566E-59FC-5271737BA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92" y="152082"/>
            <a:ext cx="8806779" cy="5334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708837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56E54D-AF16-4AD6-A9B2-882F105EBD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0125" y="1435872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1B938AA-0FCE-4940-A77E-22BF359D2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0125" y="391554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04639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2DE739-F3E8-4AA8-B266-DCB620FA5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316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9B51C9-7E34-4FEA-A3D5-169333ADF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641715"/>
            <a:ext cx="10515600" cy="132801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218127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5AF2E0E-1096-4E71-8682-F5F2B8445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30574"/>
            <a:ext cx="5181600" cy="36869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09C6A1F-AB38-45B2-87E5-11512F6170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30574"/>
            <a:ext cx="5181600" cy="36869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98219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794E5C-25CA-40FD-84C0-9F3DBCD5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4663"/>
            <a:ext cx="10515600" cy="710974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050927-E027-4946-9D9C-556AAC6A8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262324"/>
            <a:ext cx="5157787" cy="647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47CF408-DC45-4564-A672-B13FD328D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2910024"/>
            <a:ext cx="5157787" cy="309889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87A9FB1-4A79-4660-9C8D-45B0CFDE77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2262324"/>
            <a:ext cx="5183188" cy="647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795E703-7F96-457C-A8DD-90472AF8CC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910024"/>
            <a:ext cx="5183188" cy="309889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0624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5907A5-0B1A-49BB-B0C6-98181B9AB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6914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54C253-0D84-4943-A845-319C98F70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449977"/>
            <a:ext cx="6172200" cy="44110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17E4B53-B013-43FB-93C7-DF4F6F713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050176"/>
            <a:ext cx="3932237" cy="281881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302676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79BE0-F15B-4093-89CA-0E661F0D0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4761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7EB17FC-4ECA-460E-95DA-E9C6F46636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476103"/>
            <a:ext cx="6172200" cy="438494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F89445-E7B4-442E-A902-47C06753C6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076302"/>
            <a:ext cx="3932237" cy="27926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14478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21584F1D-A2C5-8CF1-DA08-24E869D7958C}"/>
              </a:ext>
            </a:extLst>
          </p:cNvPr>
          <p:cNvSpPr/>
          <p:nvPr userDrawn="1"/>
        </p:nvSpPr>
        <p:spPr>
          <a:xfrm>
            <a:off x="0" y="6612452"/>
            <a:ext cx="12192000" cy="245548"/>
          </a:xfrm>
          <a:prstGeom prst="rect">
            <a:avLst/>
          </a:prstGeom>
          <a:solidFill>
            <a:srgbClr val="019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DCBCAFA-73CD-AF40-67D5-F7E1FCFDDAD9}"/>
              </a:ext>
            </a:extLst>
          </p:cNvPr>
          <p:cNvSpPr/>
          <p:nvPr userDrawn="1"/>
        </p:nvSpPr>
        <p:spPr>
          <a:xfrm>
            <a:off x="0" y="0"/>
            <a:ext cx="12192000" cy="812800"/>
          </a:xfrm>
          <a:prstGeom prst="rect">
            <a:avLst/>
          </a:prstGeom>
          <a:solidFill>
            <a:srgbClr val="019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EFE19B5-B723-46FB-8DDE-2ED9C7D49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92" y="152082"/>
            <a:ext cx="8806779" cy="5334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ABAE6D3-2F68-4852-939F-4902C63758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392" y="1150405"/>
            <a:ext cx="11133408" cy="4845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Textfeld 17"/>
          <p:cNvSpPr txBox="1"/>
          <p:nvPr userDrawn="1"/>
        </p:nvSpPr>
        <p:spPr>
          <a:xfrm>
            <a:off x="11556530" y="6593465"/>
            <a:ext cx="543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0" eaLnBrk="1" latinLnBrk="0" hangingPunct="1"/>
            <a:fld id="{DB2FE70C-FDFE-2846-9CEB-D11A2086E1D8}" type="slidenum">
              <a:rPr lang="de-DE" sz="12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algn="r" defTabSz="914400" rtl="0" eaLnBrk="1" latinLnBrk="0" hangingPunct="1"/>
              <a:t>‹Nr.›</a:t>
            </a:fld>
            <a:endParaRPr lang="de-DE" sz="12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828BE0D-D813-C2DB-D384-DAC26DA563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3" b="28812"/>
          <a:stretch/>
        </p:blipFill>
        <p:spPr>
          <a:xfrm>
            <a:off x="10640233" y="126844"/>
            <a:ext cx="1299815" cy="540000"/>
          </a:xfrm>
          <a:prstGeom prst="rect">
            <a:avLst/>
          </a:prstGeom>
        </p:spPr>
      </p:pic>
      <p:pic>
        <p:nvPicPr>
          <p:cNvPr id="6" name="Grafik 5" descr="Ein Bild, das Schrift, Diagramm, Grafiken, Design enthält.&#10;&#10;Automatisch generierte Beschreibung">
            <a:extLst>
              <a:ext uri="{FF2B5EF4-FFF2-40B4-BE49-F238E27FC236}">
                <a16:creationId xmlns:a16="http://schemas.microsoft.com/office/drawing/2014/main" id="{5454136B-E308-B2D8-6E3D-DA4840F55CF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429" y="126844"/>
            <a:ext cx="1831804" cy="54000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8D87B68C-5F41-479F-4924-04FDE14BACFC}"/>
              </a:ext>
            </a:extLst>
          </p:cNvPr>
          <p:cNvSpPr txBox="1"/>
          <p:nvPr userDrawn="1"/>
        </p:nvSpPr>
        <p:spPr>
          <a:xfrm>
            <a:off x="128814" y="6581273"/>
            <a:ext cx="6687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>
                <a:solidFill>
                  <a:schemeClr val="bg1"/>
                </a:solidFill>
              </a:rPr>
              <a:t>Lehren mit dem All - </a:t>
            </a:r>
            <a:r>
              <a:rPr lang="de-DE" sz="12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Smarthome</a:t>
            </a:r>
            <a:r>
              <a:rPr lang="de-DE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im Weltall: Die Zukunft des Wohnens zwischen den Planeten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59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30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u="sng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i="1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  <a:sym typeface="Wingdings" panose="05000000000000000000" pitchFamily="2" charset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hyperlink" Target="https://fritzing.org/download/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Screenshot, Electric Blue (Farbe) enthält.&#10;&#10;Automatisch generierte Beschreibung">
            <a:extLst>
              <a:ext uri="{FF2B5EF4-FFF2-40B4-BE49-F238E27FC236}">
                <a16:creationId xmlns:a16="http://schemas.microsoft.com/office/drawing/2014/main" id="{18D86A9E-9FCF-E23A-CF17-EEB128DF7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3"/>
          <a:stretch/>
        </p:blipFill>
        <p:spPr>
          <a:xfrm>
            <a:off x="0" y="0"/>
            <a:ext cx="12193200" cy="1622153"/>
          </a:xfrm>
          <a:prstGeom prst="rect">
            <a:avLst/>
          </a:prstGeom>
        </p:spPr>
      </p:pic>
      <p:pic>
        <p:nvPicPr>
          <p:cNvPr id="15" name="Grafik 14" descr="Ein Bild, das Schrift, Diagramm, Grafiken, Design enthält.&#10;&#10;Automatisch generierte Beschreibung">
            <a:extLst>
              <a:ext uri="{FF2B5EF4-FFF2-40B4-BE49-F238E27FC236}">
                <a16:creationId xmlns:a16="http://schemas.microsoft.com/office/drawing/2014/main" id="{2CFEF33D-D211-D3DC-9B47-025D114926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286" y="6034066"/>
            <a:ext cx="1831804" cy="540000"/>
          </a:xfrm>
          <a:prstGeom prst="rect">
            <a:avLst/>
          </a:prstGeom>
        </p:spPr>
      </p:pic>
      <p:sp>
        <p:nvSpPr>
          <p:cNvPr id="16" name="Untertitel 2">
            <a:extLst>
              <a:ext uri="{FF2B5EF4-FFF2-40B4-BE49-F238E27FC236}">
                <a16:creationId xmlns:a16="http://schemas.microsoft.com/office/drawing/2014/main" id="{0B2945E1-A539-5E35-3742-581AB9027493}"/>
              </a:ext>
            </a:extLst>
          </p:cNvPr>
          <p:cNvSpPr txBox="1">
            <a:spLocks/>
          </p:cNvSpPr>
          <p:nvPr/>
        </p:nvSpPr>
        <p:spPr>
          <a:xfrm>
            <a:off x="2181012" y="4478962"/>
            <a:ext cx="7826423" cy="6347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i="1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>
                <a:solidFill>
                  <a:srgbClr val="019ADB"/>
                </a:solidFill>
              </a:rPr>
              <a:t>Programmierung eines </a:t>
            </a:r>
            <a:r>
              <a:rPr lang="de-DE" dirty="0" err="1">
                <a:solidFill>
                  <a:srgbClr val="019ADB"/>
                </a:solidFill>
              </a:rPr>
              <a:t>Smarthomes</a:t>
            </a:r>
            <a:endParaRPr lang="de-DE" dirty="0">
              <a:solidFill>
                <a:srgbClr val="019ADB"/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052C94BF-F24C-3471-E4AA-D551C6884AE1}"/>
              </a:ext>
            </a:extLst>
          </p:cNvPr>
          <p:cNvSpPr txBox="1"/>
          <p:nvPr/>
        </p:nvSpPr>
        <p:spPr>
          <a:xfrm>
            <a:off x="0" y="3101679"/>
            <a:ext cx="1219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600" dirty="0">
                <a:solidFill>
                  <a:srgbClr val="019ADB"/>
                </a:solidFill>
              </a:rPr>
              <a:t>Smarthome im Weltall</a:t>
            </a:r>
          </a:p>
          <a:p>
            <a:pPr algn="ctr"/>
            <a:r>
              <a:rPr lang="de-DE" sz="3600" dirty="0">
                <a:solidFill>
                  <a:srgbClr val="019ADB"/>
                </a:solidFill>
              </a:rPr>
              <a:t>Die Zukunft des Wohnens zwischen den Planeten </a:t>
            </a:r>
          </a:p>
        </p:txBody>
      </p:sp>
    </p:spTree>
    <p:extLst>
      <p:ext uri="{BB962C8B-B14F-4D97-AF65-F5344CB8AC3E}">
        <p14:creationId xmlns:p14="http://schemas.microsoft.com/office/powerpoint/2010/main" val="77273277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51782-55B2-A17A-E777-C1BA9E5EE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EFA9F2E-FC05-B3DE-9FE3-FE63F8236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956" y="1123719"/>
            <a:ext cx="9698885" cy="5113794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endParaRPr lang="de-DE" dirty="0"/>
          </a:p>
          <a:p>
            <a:pPr marL="0" indent="0">
              <a:spcAft>
                <a:spcPts val="600"/>
              </a:spcAft>
              <a:buNone/>
            </a:pPr>
            <a:r>
              <a:rPr lang="de-DE" dirty="0"/>
              <a:t>Nötige Automatisierungen auf Raumstationen:</a:t>
            </a:r>
          </a:p>
          <a:p>
            <a:pPr>
              <a:lnSpc>
                <a:spcPct val="100000"/>
              </a:lnSpc>
            </a:pPr>
            <a:r>
              <a:rPr lang="de-DE" dirty="0"/>
              <a:t>Klimaregulierung, da Lüften nicht möglich </a:t>
            </a:r>
          </a:p>
          <a:p>
            <a:pPr>
              <a:lnSpc>
                <a:spcPct val="100000"/>
              </a:lnSpc>
            </a:pPr>
            <a:r>
              <a:rPr lang="de-DE" dirty="0"/>
              <a:t>Sauerstoffaufbereitung</a:t>
            </a:r>
          </a:p>
          <a:p>
            <a:pPr>
              <a:lnSpc>
                <a:spcPct val="100000"/>
              </a:lnSpc>
            </a:pPr>
            <a:r>
              <a:rPr lang="de-DE" dirty="0"/>
              <a:t>Wasseraufbereitung</a:t>
            </a:r>
          </a:p>
          <a:p>
            <a:pPr>
              <a:lnSpc>
                <a:spcPct val="100000"/>
              </a:lnSpc>
            </a:pPr>
            <a:r>
              <a:rPr lang="de-DE" dirty="0"/>
              <a:t>Effizientes Energiemanagement für alle Anlagen</a:t>
            </a:r>
          </a:p>
          <a:p>
            <a:pPr>
              <a:lnSpc>
                <a:spcPct val="100000"/>
              </a:lnSpc>
            </a:pPr>
            <a:r>
              <a:rPr lang="de-DE" dirty="0"/>
              <a:t>Nahrungsmittelversorgung und Pflanzenanbau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EEAD2B9-9E5F-42AB-D03F-F5A256FB5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im Weltall - Beispiele</a:t>
            </a:r>
          </a:p>
        </p:txBody>
      </p:sp>
    </p:spTree>
    <p:extLst>
      <p:ext uri="{BB962C8B-B14F-4D97-AF65-F5344CB8AC3E}">
        <p14:creationId xmlns:p14="http://schemas.microsoft.com/office/powerpoint/2010/main" val="156842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557DC-C60B-7073-3866-06EA0EE73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67675E6-644F-F557-4E15-8D7EB7FFB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Was ist Programmieren?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D70B473-6285-BA75-7F4D-E787E6B17B36}"/>
              </a:ext>
            </a:extLst>
          </p:cNvPr>
          <p:cNvSpPr txBox="1"/>
          <p:nvPr/>
        </p:nvSpPr>
        <p:spPr>
          <a:xfrm>
            <a:off x="2939703" y="3013501"/>
            <a:ext cx="63125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4800" dirty="0"/>
              <a:t>Was ist Programmieren?</a:t>
            </a:r>
          </a:p>
        </p:txBody>
      </p:sp>
    </p:spTree>
    <p:extLst>
      <p:ext uri="{BB962C8B-B14F-4D97-AF65-F5344CB8AC3E}">
        <p14:creationId xmlns:p14="http://schemas.microsoft.com/office/powerpoint/2010/main" val="3153322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0C51489-6E0D-B0EF-CAC7-D477386CD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Was ist Programmieren?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E9545520-EFA0-C6BF-F4F9-BF38210B86DD}"/>
              </a:ext>
            </a:extLst>
          </p:cNvPr>
          <p:cNvSpPr txBox="1">
            <a:spLocks/>
          </p:cNvSpPr>
          <p:nvPr/>
        </p:nvSpPr>
        <p:spPr>
          <a:xfrm>
            <a:off x="838200" y="2694401"/>
            <a:ext cx="8351175" cy="438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7" name="Inhaltsplatzhalter 4">
            <a:extLst>
              <a:ext uri="{FF2B5EF4-FFF2-40B4-BE49-F238E27FC236}">
                <a16:creationId xmlns:a16="http://schemas.microsoft.com/office/drawing/2014/main" id="{1A6FF4F4-46F3-F382-9C29-E5D63E915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de-DE" sz="2800" dirty="0"/>
              <a:t>Befehle (Code) für Computer oder Roboter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de-DE" sz="2800" dirty="0"/>
              <a:t>Sensoren &amp; Aktoren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de-DE" sz="2800" dirty="0"/>
              <a:t>Entwicklung von Spielen, Webseiten, selbstfahrenden Autos, usw.</a:t>
            </a:r>
          </a:p>
          <a:p>
            <a:pPr>
              <a:lnSpc>
                <a:spcPct val="100000"/>
              </a:lnSpc>
            </a:pPr>
            <a:r>
              <a:rPr lang="de-DE" sz="2800" dirty="0"/>
              <a:t>verschiedene Programmiersprachen mit</a:t>
            </a:r>
            <a:br>
              <a:rPr lang="de-DE" sz="2800" dirty="0"/>
            </a:br>
            <a:r>
              <a:rPr lang="de-DE" sz="2800" dirty="0"/>
              <a:t>unterschiedlicher Grammatik</a:t>
            </a:r>
          </a:p>
        </p:txBody>
      </p:sp>
    </p:spTree>
    <p:extLst>
      <p:ext uri="{BB962C8B-B14F-4D97-AF65-F5344CB8AC3E}">
        <p14:creationId xmlns:p14="http://schemas.microsoft.com/office/powerpoint/2010/main" val="950302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1D8854E-EA42-79A8-1D1A-2A0FFF579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6261847" cy="4754566"/>
          </a:xfrm>
        </p:spPr>
        <p:txBody>
          <a:bodyPr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Ein Microcontroller, der aus verschiedenen Komponenten besteht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Kein richtiger Computer, da keine Grafik-, Audio- und Netzwerkausgaben auf der Platine vorgesehen sind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Liest Eingabesignale und leitet daraus anhand der Programmierung Ausgabesignale ab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A7B6CB-0234-A8C3-5E3D-2364E8A78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>
                <a:cs typeface="Calibri Light"/>
              </a:rPr>
              <a:t>Was ist ein Arduino?</a:t>
            </a:r>
            <a:endParaRPr lang="de-DE" dirty="0"/>
          </a:p>
        </p:txBody>
      </p:sp>
      <p:pic>
        <p:nvPicPr>
          <p:cNvPr id="6" name="Grafik 5" descr="Ein Bild, das Text, Screenshot, Elektronik, Schaltung enthält.&#10;&#10;Automatisch generierte Beschreibung">
            <a:extLst>
              <a:ext uri="{FF2B5EF4-FFF2-40B4-BE49-F238E27FC236}">
                <a16:creationId xmlns:a16="http://schemas.microsoft.com/office/drawing/2014/main" id="{50C82A69-D173-2285-2C71-27579179C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8" y="1521163"/>
            <a:ext cx="5279572" cy="395967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C602188-3212-08C8-0FFA-2CC76FB4521C}"/>
              </a:ext>
            </a:extLst>
          </p:cNvPr>
          <p:cNvSpPr txBox="1"/>
          <p:nvPr/>
        </p:nvSpPr>
        <p:spPr>
          <a:xfrm>
            <a:off x="11646679" y="476068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90873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26EFF47-89C1-6C40-46F1-9299C8D02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Calibri Light"/>
              </a:rPr>
              <a:t>Aufbau eines Arduino</a:t>
            </a:r>
            <a:endParaRPr lang="de-DE" dirty="0"/>
          </a:p>
        </p:txBody>
      </p:sp>
      <p:graphicFrame>
        <p:nvGraphicFramePr>
          <p:cNvPr id="4" name="Inhaltsplatzhalter 9">
            <a:extLst>
              <a:ext uri="{FF2B5EF4-FFF2-40B4-BE49-F238E27FC236}">
                <a16:creationId xmlns:a16="http://schemas.microsoft.com/office/drawing/2014/main" id="{D2309322-04DB-FAE9-294C-A3766A8281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9820416"/>
              </p:ext>
            </p:extLst>
          </p:nvPr>
        </p:nvGraphicFramePr>
        <p:xfrm>
          <a:off x="7927036" y="1986449"/>
          <a:ext cx="3623280" cy="3840480"/>
        </p:xfrm>
        <a:graphic>
          <a:graphicData uri="http://schemas.openxmlformats.org/drawingml/2006/table">
            <a:tbl>
              <a:tblPr bandRow="1"/>
              <a:tblGrid>
                <a:gridCol w="452274">
                  <a:extLst>
                    <a:ext uri="{9D8B030D-6E8A-4147-A177-3AD203B41FA5}">
                      <a16:colId xmlns:a16="http://schemas.microsoft.com/office/drawing/2014/main" val="2124195309"/>
                    </a:ext>
                  </a:extLst>
                </a:gridCol>
                <a:gridCol w="3171006">
                  <a:extLst>
                    <a:ext uri="{9D8B030D-6E8A-4147-A177-3AD203B41FA5}">
                      <a16:colId xmlns:a16="http://schemas.microsoft.com/office/drawing/2014/main" val="2030394375"/>
                    </a:ext>
                  </a:extLst>
                </a:gridCol>
              </a:tblGrid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USB-Anschluss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320907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Stromanschluss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2830973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 dirty="0">
                          <a:latin typeface="+mn-lt"/>
                        </a:rPr>
                        <a:t>Stromversorgung für externe Schaltungen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621092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"Digital"-Pins (2-13)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765257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 dirty="0">
                          <a:latin typeface="+mn-lt"/>
                        </a:rPr>
                        <a:t>Mit ~ "Digital"-Pins mit Pulsweitenmodulation (3,5,6,10,11)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74065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 dirty="0">
                          <a:latin typeface="+mn-lt"/>
                        </a:rPr>
                        <a:t>"Analog"-Pins (A0-A5)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043412"/>
                  </a:ext>
                </a:extLst>
              </a:tr>
            </a:tbl>
          </a:graphicData>
        </a:graphic>
      </p:graphicFrame>
      <p:pic>
        <p:nvPicPr>
          <p:cNvPr id="5" name="Inhaltsplatzhalter 8">
            <a:extLst>
              <a:ext uri="{FF2B5EF4-FFF2-40B4-BE49-F238E27FC236}">
                <a16:creationId xmlns:a16="http://schemas.microsoft.com/office/drawing/2014/main" id="{0108EE32-E35B-C708-A4DA-CFEFBFC9E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91" y="1617117"/>
            <a:ext cx="6921998" cy="396453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0DAD8F6-AD87-60B1-EC12-19E744DB25C7}"/>
              </a:ext>
            </a:extLst>
          </p:cNvPr>
          <p:cNvSpPr txBox="1"/>
          <p:nvPr/>
        </p:nvSpPr>
        <p:spPr>
          <a:xfrm>
            <a:off x="7893899" y="1381941"/>
            <a:ext cx="365641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EBA605"/>
                </a:solidFill>
                <a:effectLst/>
                <a:uLnTx/>
                <a:uFillTx/>
                <a:latin typeface="+mj-lt"/>
              </a:rPr>
              <a:t>Gelb (relevante Elemente):</a:t>
            </a:r>
            <a:endParaRPr kumimoji="0" lang="de-DE" sz="2400" b="1" i="0" u="none" strike="noStrike" kern="0" cap="none" spc="0" normalizeH="0" baseline="0" noProof="0" dirty="0">
              <a:ln>
                <a:noFill/>
              </a:ln>
              <a:solidFill>
                <a:srgbClr val="EBA605"/>
              </a:solidFill>
              <a:effectLst/>
              <a:uLnTx/>
              <a:uFillTx/>
              <a:latin typeface="+mj-lt"/>
              <a:cs typeface="Calibri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FAD23E3-47C1-DE4F-C9E0-E145DEB10F8D}"/>
              </a:ext>
            </a:extLst>
          </p:cNvPr>
          <p:cNvSpPr txBox="1"/>
          <p:nvPr/>
        </p:nvSpPr>
        <p:spPr>
          <a:xfrm>
            <a:off x="7141029" y="5205025"/>
            <a:ext cx="2842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1096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16656-96AA-94FC-F2A1-0CD7CA4A4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AEB45DB-6833-A825-5E32-B42AF303B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Calibri Light"/>
              </a:rPr>
              <a:t>Aufbau eines Arduino</a:t>
            </a:r>
            <a:endParaRPr lang="de-DE" dirty="0"/>
          </a:p>
        </p:txBody>
      </p:sp>
      <p:graphicFrame>
        <p:nvGraphicFramePr>
          <p:cNvPr id="4" name="Inhaltsplatzhalter 9">
            <a:extLst>
              <a:ext uri="{FF2B5EF4-FFF2-40B4-BE49-F238E27FC236}">
                <a16:creationId xmlns:a16="http://schemas.microsoft.com/office/drawing/2014/main" id="{868655BA-E355-9526-0A06-7293594AE1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8517076"/>
              </p:ext>
            </p:extLst>
          </p:nvPr>
        </p:nvGraphicFramePr>
        <p:xfrm>
          <a:off x="7927035" y="1986449"/>
          <a:ext cx="3973611" cy="3474720"/>
        </p:xfrm>
        <a:graphic>
          <a:graphicData uri="http://schemas.openxmlformats.org/drawingml/2006/table">
            <a:tbl>
              <a:tblPr bandRow="1"/>
              <a:tblGrid>
                <a:gridCol w="496004">
                  <a:extLst>
                    <a:ext uri="{9D8B030D-6E8A-4147-A177-3AD203B41FA5}">
                      <a16:colId xmlns:a16="http://schemas.microsoft.com/office/drawing/2014/main" val="2124195309"/>
                    </a:ext>
                  </a:extLst>
                </a:gridCol>
                <a:gridCol w="3477607">
                  <a:extLst>
                    <a:ext uri="{9D8B030D-6E8A-4147-A177-3AD203B41FA5}">
                      <a16:colId xmlns:a16="http://schemas.microsoft.com/office/drawing/2014/main" val="2030394375"/>
                    </a:ext>
                  </a:extLst>
                </a:gridCol>
              </a:tblGrid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7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de-DE" sz="2400" dirty="0">
                          <a:latin typeface="+mn-lt"/>
                        </a:rPr>
                        <a:t>ISP-Schnittstelle und Power-LED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320907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Kommunikations-LEDs</a:t>
                      </a:r>
                      <a:endParaRPr lang="de-DE" sz="2400" err="1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2830973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Spannungsregler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621092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10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de-DE" sz="2400" dirty="0">
                          <a:latin typeface="+mn-lt"/>
                        </a:rPr>
                        <a:t>Atmel328 (Microcontroller)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765257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11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de-DE" sz="2400">
                          <a:latin typeface="+mn-lt"/>
                        </a:rPr>
                        <a:t>Reset-Button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74065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12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 dirty="0">
                          <a:latin typeface="+mn-lt"/>
                        </a:rPr>
                        <a:t>Quarz (Frequenzgeber)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043412"/>
                  </a:ext>
                </a:extLst>
              </a:tr>
            </a:tbl>
          </a:graphicData>
        </a:graphic>
      </p:graphicFrame>
      <p:pic>
        <p:nvPicPr>
          <p:cNvPr id="5" name="Inhaltsplatzhalter 8">
            <a:extLst>
              <a:ext uri="{FF2B5EF4-FFF2-40B4-BE49-F238E27FC236}">
                <a16:creationId xmlns:a16="http://schemas.microsoft.com/office/drawing/2014/main" id="{3C84F6D8-C855-B172-EE4D-E1CEF6463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91" y="1617117"/>
            <a:ext cx="6921998" cy="396453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9947F25-5056-8F1D-2EA3-CEF617687980}"/>
              </a:ext>
            </a:extLst>
          </p:cNvPr>
          <p:cNvSpPr txBox="1"/>
          <p:nvPr/>
        </p:nvSpPr>
        <p:spPr>
          <a:xfrm>
            <a:off x="7893899" y="1381941"/>
            <a:ext cx="365641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1BB3B3"/>
                </a:solidFill>
                <a:effectLst/>
                <a:uLnTx/>
                <a:uFillTx/>
                <a:latin typeface="+mj-lt"/>
              </a:rPr>
              <a:t>Türkis (Systemelemente):</a:t>
            </a:r>
            <a:endParaRPr kumimoji="0" lang="de-DE" sz="2400" b="1" i="0" u="none" strike="noStrike" kern="0" cap="none" spc="0" normalizeH="0" baseline="0" noProof="0" dirty="0">
              <a:ln>
                <a:noFill/>
              </a:ln>
              <a:solidFill>
                <a:srgbClr val="1BB3B3"/>
              </a:solidFill>
              <a:effectLst/>
              <a:uLnTx/>
              <a:uFillTx/>
              <a:latin typeface="+mj-lt"/>
              <a:cs typeface="Calibri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442746C-A764-70BA-B8C3-984AF19D5C7E}"/>
              </a:ext>
            </a:extLst>
          </p:cNvPr>
          <p:cNvSpPr txBox="1"/>
          <p:nvPr/>
        </p:nvSpPr>
        <p:spPr>
          <a:xfrm>
            <a:off x="7141029" y="5205025"/>
            <a:ext cx="2842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68176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B6622F2-D323-BF52-1EAA-A871909F8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5455023" cy="4754566"/>
          </a:xfrm>
        </p:spPr>
        <p:txBody>
          <a:bodyPr>
            <a:normAutofit lnSpcReduction="10000"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Der Arduino wird mit Hilfe eines Computers programmiert. 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Das Programm heißt Arduino IDE.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Die Software ist in der Lage unterschiedliche Boards anzusteuern.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Das Programm unterteilt sich in verschiedene Bereiche.</a:t>
            </a:r>
            <a:endParaRPr lang="de-DE" sz="2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B302A43-3134-2A4E-FF6B-FDBF69EE9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Softwareaufbau / Bedienoberfläche</a:t>
            </a:r>
          </a:p>
        </p:txBody>
      </p:sp>
      <p:pic>
        <p:nvPicPr>
          <p:cNvPr id="4" name="Inhaltsplatzhalter 10">
            <a:extLst>
              <a:ext uri="{FF2B5EF4-FFF2-40B4-BE49-F238E27FC236}">
                <a16:creationId xmlns:a16="http://schemas.microsoft.com/office/drawing/2014/main" id="{36A33373-44B8-2D92-23D3-07D536165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530" y="1123720"/>
            <a:ext cx="4097281" cy="485129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37C0BDF-D2C2-5231-CFDF-86C942D2535D}"/>
              </a:ext>
            </a:extLst>
          </p:cNvPr>
          <p:cNvSpPr txBox="1"/>
          <p:nvPr/>
        </p:nvSpPr>
        <p:spPr>
          <a:xfrm>
            <a:off x="11073063" y="572879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92711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0B0E4DA-654C-71FB-6F11-F3A98CD83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19"/>
            <a:ext cx="5385179" cy="52224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</a:rPr>
              <a:t>Befehlszeile</a:t>
            </a:r>
          </a:p>
          <a:p>
            <a:pPr marL="0" indent="0">
              <a:buNone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Wichtige Programmfunktionen (Speichern, Laden, Code übertragen, etc.)</a:t>
            </a:r>
            <a:endParaRPr lang="de-DE" dirty="0"/>
          </a:p>
          <a:p>
            <a:pPr marL="0" indent="0">
              <a:spcBef>
                <a:spcPts val="2800"/>
              </a:spcBef>
              <a:buNone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Programmierbereich</a:t>
            </a:r>
          </a:p>
          <a:p>
            <a:pPr marL="0" indent="0">
              <a:buNone/>
            </a:pP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void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setup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() 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und </a:t>
            </a: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void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 loop() </a:t>
            </a:r>
            <a:endParaRPr lang="de-DE" dirty="0"/>
          </a:p>
          <a:p>
            <a:pPr marL="0" indent="0">
              <a:spcBef>
                <a:spcPts val="2800"/>
              </a:spcBef>
              <a:buNone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</a:rPr>
              <a:t>Fehler-/Informationsbereich</a:t>
            </a:r>
            <a:endParaRPr kumimoji="0" lang="de-DE" sz="28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cs typeface="Calibri"/>
            </a:endParaRPr>
          </a:p>
          <a:p>
            <a:pPr marL="0" indent="0">
              <a:buNone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für Fehler und Benachrichtigungen beim Kompilieren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66B8982-6CD7-1019-2941-2C30F1F0B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Softwareaufbau / Bedienoberfläche</a:t>
            </a:r>
          </a:p>
        </p:txBody>
      </p:sp>
      <p:pic>
        <p:nvPicPr>
          <p:cNvPr id="6" name="Inhaltsplatzhalter 16">
            <a:extLst>
              <a:ext uri="{FF2B5EF4-FFF2-40B4-BE49-F238E27FC236}">
                <a16:creationId xmlns:a16="http://schemas.microsoft.com/office/drawing/2014/main" id="{90977DED-6DA6-E6F0-D24D-C0360FF52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06" y="1042752"/>
            <a:ext cx="4366257" cy="5169768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5830FD24-1E12-0E16-3614-3F6089FD3053}"/>
              </a:ext>
            </a:extLst>
          </p:cNvPr>
          <p:cNvGrpSpPr/>
          <p:nvPr/>
        </p:nvGrpSpPr>
        <p:grpSpPr>
          <a:xfrm>
            <a:off x="6735090" y="1399502"/>
            <a:ext cx="4295266" cy="4820493"/>
            <a:chOff x="6351600" y="627003"/>
            <a:chExt cx="5098416" cy="5225268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98F5A23E-47C3-1AD9-B8C3-A3AE4C138593}"/>
                </a:ext>
              </a:extLst>
            </p:cNvPr>
            <p:cNvSpPr/>
            <p:nvPr/>
          </p:nvSpPr>
          <p:spPr>
            <a:xfrm>
              <a:off x="6351600" y="627003"/>
              <a:ext cx="5098416" cy="456306"/>
            </a:xfrm>
            <a:prstGeom prst="rect">
              <a:avLst/>
            </a:prstGeom>
            <a:noFill/>
            <a:ln w="508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E2084C79-BA08-966C-C664-FE600AA7FC26}"/>
                </a:ext>
              </a:extLst>
            </p:cNvPr>
            <p:cNvSpPr/>
            <p:nvPr/>
          </p:nvSpPr>
          <p:spPr>
            <a:xfrm>
              <a:off x="6351600" y="1345188"/>
              <a:ext cx="5098416" cy="3467443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9978FD56-9B13-6828-82C5-51D31CD15B69}"/>
                </a:ext>
              </a:extLst>
            </p:cNvPr>
            <p:cNvSpPr/>
            <p:nvPr/>
          </p:nvSpPr>
          <p:spPr>
            <a:xfrm>
              <a:off x="6351600" y="5014144"/>
              <a:ext cx="5098416" cy="838127"/>
            </a:xfrm>
            <a:prstGeom prst="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37F10500-3B0B-59DE-D37D-3F9934DC25E2}"/>
              </a:ext>
            </a:extLst>
          </p:cNvPr>
          <p:cNvSpPr txBox="1"/>
          <p:nvPr/>
        </p:nvSpPr>
        <p:spPr>
          <a:xfrm>
            <a:off x="11073063" y="600456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61212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0F16945-BA16-26AA-154C-3B93CE613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6545239" cy="4754566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Das Programm besteht aus zwei Funktionen: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setup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–Methode: einmalige Ausführung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loop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–Methode: endlose Wiederholung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Die Befehle werden immer innerhalb der geschweiften Klammern geschrieben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66B7BD1-1D7A-FBBE-A909-DD136C3C8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Aufbau des Programms</a:t>
            </a:r>
          </a:p>
        </p:txBody>
      </p:sp>
      <p:pic>
        <p:nvPicPr>
          <p:cNvPr id="4" name="Inhaltsplatzhalter 8">
            <a:extLst>
              <a:ext uri="{FF2B5EF4-FFF2-40B4-BE49-F238E27FC236}">
                <a16:creationId xmlns:a16="http://schemas.microsoft.com/office/drawing/2014/main" id="{24BD2CB3-7184-64C8-C4AC-313F9073A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2657" y="1408021"/>
            <a:ext cx="4120327" cy="393533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FB631D0-3CBC-6726-592B-1903E6B866B4}"/>
              </a:ext>
            </a:extLst>
          </p:cNvPr>
          <p:cNvSpPr txBox="1"/>
          <p:nvPr/>
        </p:nvSpPr>
        <p:spPr>
          <a:xfrm>
            <a:off x="11353800" y="5053589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58899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22CC514-FA21-46DC-A01C-DD2A39F41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7737764" cy="4754566"/>
          </a:xfrm>
        </p:spPr>
        <p:txBody>
          <a:bodyPr/>
          <a:lstStyle/>
          <a:p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Ein Arduino wird in C und/oder C++ programmiert. </a:t>
            </a:r>
          </a:p>
          <a:p>
            <a:endParaRPr lang="de-DE" dirty="0"/>
          </a:p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Wichtig bei der Programmierung: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alibri"/>
              </a:rPr>
              <a:t>Das Programm wird zeilenweise abgearbeitet.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alibri"/>
              </a:rPr>
              <a:t>Pro Zeile ein Befehl.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alibri"/>
              </a:rPr>
              <a:t>Der Befehl wird in der Regel mit einem ";" (Semikolon) beendet.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A38F1CE-1038-F31D-3697-754C898E2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Programmiersprache 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9079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A555F55C-91F9-DEE7-8455-CF7DEE507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Was ist ein </a:t>
            </a:r>
            <a:r>
              <a:rPr lang="de-DE" sz="2800" dirty="0" err="1"/>
              <a:t>Smarthome</a:t>
            </a:r>
            <a:r>
              <a:rPr lang="de-DE" sz="2800" dirty="0"/>
              <a:t>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7C8DA57-8C34-117E-9290-A8862D502CB6}"/>
              </a:ext>
            </a:extLst>
          </p:cNvPr>
          <p:cNvSpPr txBox="1"/>
          <p:nvPr/>
        </p:nvSpPr>
        <p:spPr>
          <a:xfrm>
            <a:off x="2939703" y="3013501"/>
            <a:ext cx="63125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4800" dirty="0"/>
              <a:t>Was ist ein </a:t>
            </a:r>
            <a:r>
              <a:rPr lang="de-DE" sz="4800" dirty="0" err="1"/>
              <a:t>Smarthome</a:t>
            </a:r>
            <a:r>
              <a:rPr lang="de-DE" sz="4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76128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46E7C28-3950-53FC-7231-C9EE91E40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123720"/>
            <a:ext cx="5257800" cy="4754566"/>
          </a:xfr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Welcher Port?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Geht auf den Reiter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Werkzeuge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Klickt auf den Punkt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Port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 und wählt </a:t>
            </a:r>
            <a:b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Arduino Uno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 aus. 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Der COM kann unterschiedlich sein!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BF279CB-CCE2-9ACF-C452-8DADD9D8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Grundeinstellungen</a:t>
            </a:r>
          </a:p>
        </p:txBody>
      </p:sp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D8C2CF88-7236-AC42-4A7B-E4125434D6F1}"/>
              </a:ext>
            </a:extLst>
          </p:cNvPr>
          <p:cNvSpPr txBox="1">
            <a:spLocks/>
          </p:cNvSpPr>
          <p:nvPr/>
        </p:nvSpPr>
        <p:spPr>
          <a:xfrm>
            <a:off x="6095999" y="1123720"/>
            <a:ext cx="5257800" cy="4754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Welches Board?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Geht auf den Reiter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Werkzeuge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60000"/>
                  <a:lumOff val="40000"/>
                </a:srgbClr>
              </a:solidFill>
              <a:effectLst/>
              <a:uLnTx/>
              <a:uFillTx/>
            </a:endParaRP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Klickt auf den Punkt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Board:…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 und   </a:t>
            </a:r>
            <a:b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wählt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Arduino Uno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 aus</a:t>
            </a:r>
          </a:p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C21A166-485D-3B0D-3583-41F9B9A223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157" b="38117"/>
          <a:stretch/>
        </p:blipFill>
        <p:spPr>
          <a:xfrm>
            <a:off x="838201" y="3442892"/>
            <a:ext cx="4707388" cy="279359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6C26BE3-7DCE-DC53-0CDD-C70D0EE459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95" t="9691" b="34076"/>
          <a:stretch/>
        </p:blipFill>
        <p:spPr>
          <a:xfrm>
            <a:off x="6189637" y="3442892"/>
            <a:ext cx="5070523" cy="282138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6CB804E-CBC3-4FBB-8EB8-B3D3B3836819}"/>
              </a:ext>
            </a:extLst>
          </p:cNvPr>
          <p:cNvSpPr txBox="1"/>
          <p:nvPr/>
        </p:nvSpPr>
        <p:spPr>
          <a:xfrm>
            <a:off x="5545589" y="6018052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159FA34-8F0A-9030-C51D-737A81C55D82}"/>
              </a:ext>
            </a:extLst>
          </p:cNvPr>
          <p:cNvSpPr txBox="1"/>
          <p:nvPr/>
        </p:nvSpPr>
        <p:spPr>
          <a:xfrm>
            <a:off x="11383351" y="599026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21109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0689694-3D34-ADAE-9625-28CC8FB9BE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de-DE" b="1" dirty="0"/>
              <a:t>Erstes Beispielprogramm</a:t>
            </a:r>
          </a:p>
          <a:p>
            <a:pPr>
              <a:buFont typeface="Systemschrift Normal"/>
              <a:buChar char="→"/>
            </a:pPr>
            <a:r>
              <a:rPr lang="de-DE" dirty="0"/>
              <a:t> Geht auf den Reiter „Datei“</a:t>
            </a:r>
          </a:p>
          <a:p>
            <a:pPr>
              <a:buFont typeface="Systemschrift Normal"/>
              <a:buChar char="→"/>
            </a:pPr>
            <a:r>
              <a:rPr lang="de-DE" dirty="0"/>
              <a:t> Klickt auf den Punkt „Beispiele“, „01.Basics“ und wählt „Blink“ aus</a:t>
            </a:r>
          </a:p>
          <a:p>
            <a:pPr>
              <a:buFont typeface="Systemschrift Normal"/>
              <a:buChar char="→"/>
            </a:pPr>
            <a:r>
              <a:rPr lang="de-DE" dirty="0"/>
              <a:t> Überprüft es und ladet es auf den Arduino 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CA15408-0047-24EF-CDA6-E4195CA03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interne LED</a:t>
            </a: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7D30DC7B-3678-75B6-9A1E-93E2190428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5"/>
          <a:stretch/>
        </p:blipFill>
        <p:spPr>
          <a:xfrm>
            <a:off x="2370918" y="3373580"/>
            <a:ext cx="7450164" cy="295484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C97D6BF-FC02-E9D4-AA31-D576AFA7561E}"/>
              </a:ext>
            </a:extLst>
          </p:cNvPr>
          <p:cNvSpPr txBox="1"/>
          <p:nvPr/>
        </p:nvSpPr>
        <p:spPr>
          <a:xfrm>
            <a:off x="7662206" y="6096717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0382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319DF-441A-6108-350B-9960FECF6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AC770109-1EDB-C9D0-AC8F-8E6D7580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interne LED</a:t>
            </a:r>
          </a:p>
        </p:txBody>
      </p:sp>
      <p:pic>
        <p:nvPicPr>
          <p:cNvPr id="7" name="Inhaltsplatzhalter 7">
            <a:extLst>
              <a:ext uri="{FF2B5EF4-FFF2-40B4-BE49-F238E27FC236}">
                <a16:creationId xmlns:a16="http://schemas.microsoft.com/office/drawing/2014/main" id="{9A636D6C-AD11-1E81-C837-9BB1E9303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5450" y="1445562"/>
            <a:ext cx="8801100" cy="45339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0B0DD61-BDD5-EF5B-2E71-65A3686632A0}"/>
              </a:ext>
            </a:extLst>
          </p:cNvPr>
          <p:cNvSpPr txBox="1"/>
          <p:nvPr/>
        </p:nvSpPr>
        <p:spPr>
          <a:xfrm>
            <a:off x="10496550" y="1445562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844577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883A9DC-43C4-1918-7AA5-ADEBCE5D4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312" y="2110010"/>
            <a:ext cx="6096000" cy="3260211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de-DE" b="1" dirty="0" err="1"/>
              <a:t>Breadboard</a:t>
            </a:r>
            <a:r>
              <a:rPr lang="de-DE" b="1" dirty="0"/>
              <a:t> oder Steckbrett</a:t>
            </a:r>
          </a:p>
          <a:p>
            <a:r>
              <a:rPr lang="de-DE" dirty="0"/>
              <a:t>die oberen &amp; unteren Reihen sind miteinander verbunden </a:t>
            </a:r>
          </a:p>
          <a:p>
            <a:r>
              <a:rPr lang="de-DE" dirty="0"/>
              <a:t>die fünf Kontakte in einer Spalte sind miteinander verbunden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0720597-3D6D-9EBB-1388-A423B54E5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Steckbrett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CA898D1-00B0-2F0D-06EB-4BE26ECD8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770102" y="2110009"/>
            <a:ext cx="4514138" cy="326021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716A1A3-B211-FEE3-EA03-FEED6D0151E8}"/>
              </a:ext>
            </a:extLst>
          </p:cNvPr>
          <p:cNvSpPr txBox="1"/>
          <p:nvPr/>
        </p:nvSpPr>
        <p:spPr>
          <a:xfrm>
            <a:off x="11284240" y="488696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74853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3BF9462-4406-27C4-9B40-EAF6C05D9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840" y="1170215"/>
            <a:ext cx="4582992" cy="475456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Eine LED soll unsere Lampe im </a:t>
            </a:r>
            <a:r>
              <a:rPr lang="de-DE" dirty="0" err="1"/>
              <a:t>Smarthome</a:t>
            </a:r>
            <a:r>
              <a:rPr lang="de-DE" dirty="0"/>
              <a:t> sein.</a:t>
            </a:r>
            <a:br>
              <a:rPr lang="de-DE" dirty="0"/>
            </a:br>
            <a:endParaRPr lang="de-DE" dirty="0"/>
          </a:p>
          <a:p>
            <a:r>
              <a:rPr lang="de-DE" dirty="0"/>
              <a:t>Baue die nachfolgende Schaltung zunächst nach und ändere das Blink-Programm so ab, dass jetzt die LED auf dem Steckbrett blinkt.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02C02C7-95AD-A1F7-2D3C-5A160AB0A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werde Licht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521DEF-26B5-A78B-E499-C08898C2D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053" y="1555097"/>
            <a:ext cx="5713708" cy="476142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A073AC5-3FED-C688-F920-E824FD2CB412}"/>
              </a:ext>
            </a:extLst>
          </p:cNvPr>
          <p:cNvSpPr txBox="1"/>
          <p:nvPr/>
        </p:nvSpPr>
        <p:spPr>
          <a:xfrm>
            <a:off x="11082761" y="42085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Pin 3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A2A2E85-3F28-9532-48E4-84212960CB1B}"/>
              </a:ext>
            </a:extLst>
          </p:cNvPr>
          <p:cNvSpPr txBox="1"/>
          <p:nvPr/>
        </p:nvSpPr>
        <p:spPr>
          <a:xfrm>
            <a:off x="11073063" y="572879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202098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A42BF-C406-F5F4-4871-AB955143E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97B76D8-13A2-A286-B395-C6A62A56D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840" y="1170215"/>
            <a:ext cx="4582992" cy="4754566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br>
              <a:rPr lang="de-DE" dirty="0"/>
            </a:br>
            <a:endParaRPr lang="de-DE" dirty="0"/>
          </a:p>
          <a:p>
            <a:r>
              <a:rPr lang="de-DE" dirty="0"/>
              <a:t>Schließe die LED an den digitalen Pin 3 an</a:t>
            </a:r>
          </a:p>
          <a:p>
            <a:r>
              <a:rPr lang="de-DE" dirty="0"/>
              <a:t>Widerstand ist zum Schutz der LED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DA472E0-90AF-2A98-5655-3308244B1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werde Licht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6CF68D8-FFBB-7303-B4B8-01E79080F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053" y="1555097"/>
            <a:ext cx="5713708" cy="476142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7C00A68-CC16-B96F-F1E5-91A207B68EFF}"/>
              </a:ext>
            </a:extLst>
          </p:cNvPr>
          <p:cNvSpPr txBox="1"/>
          <p:nvPr/>
        </p:nvSpPr>
        <p:spPr>
          <a:xfrm>
            <a:off x="11082761" y="42085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Pin 3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DC1A385-A9A5-6A0B-9F83-435401F9A85D}"/>
              </a:ext>
            </a:extLst>
          </p:cNvPr>
          <p:cNvGrpSpPr/>
          <p:nvPr/>
        </p:nvGrpSpPr>
        <p:grpSpPr>
          <a:xfrm>
            <a:off x="1109239" y="1469949"/>
            <a:ext cx="3337667" cy="2120856"/>
            <a:chOff x="604805" y="1308144"/>
            <a:chExt cx="3337667" cy="2120856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8F28B6C8-AEF0-6792-1175-7A2F3C04B1CC}"/>
                </a:ext>
              </a:extLst>
            </p:cNvPr>
            <p:cNvGrpSpPr/>
            <p:nvPr/>
          </p:nvGrpSpPr>
          <p:grpSpPr>
            <a:xfrm>
              <a:off x="604805" y="1308144"/>
              <a:ext cx="3337667" cy="2120856"/>
              <a:chOff x="522824" y="1599393"/>
              <a:chExt cx="3337667" cy="2120856"/>
            </a:xfrm>
          </p:grpSpPr>
          <p:pic>
            <p:nvPicPr>
              <p:cNvPr id="9" name="Grafik 8" descr="Ein Bild, das Text, Elektronik, Screenshot enthält.&#10;&#10;Automatisch generierte Beschreibung">
                <a:extLst>
                  <a:ext uri="{FF2B5EF4-FFF2-40B4-BE49-F238E27FC236}">
                    <a16:creationId xmlns:a16="http://schemas.microsoft.com/office/drawing/2014/main" id="{60C6186A-454B-171F-68C7-0DCEFDB22E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09" t="4021" r="88945" b="74217"/>
              <a:stretch/>
            </p:blipFill>
            <p:spPr>
              <a:xfrm>
                <a:off x="1771892" y="1599393"/>
                <a:ext cx="1103795" cy="1898208"/>
              </a:xfrm>
              <a:prstGeom prst="rect">
                <a:avLst/>
              </a:prstGeom>
            </p:spPr>
          </p:pic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31E9A69E-EBAC-E9F5-C2F3-0B60A41E9A14}"/>
                  </a:ext>
                </a:extLst>
              </p:cNvPr>
              <p:cNvSpPr txBox="1"/>
              <p:nvPr/>
            </p:nvSpPr>
            <p:spPr>
              <a:xfrm>
                <a:off x="522824" y="2766142"/>
                <a:ext cx="1553630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Kathode</a:t>
                </a:r>
                <a:b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</a:br>
                <a: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Minuspol</a:t>
                </a:r>
              </a:p>
            </p:txBody>
          </p:sp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9175968B-54E6-428A-1710-E078D7F5DA5A}"/>
                  </a:ext>
                </a:extLst>
              </p:cNvPr>
              <p:cNvSpPr txBox="1"/>
              <p:nvPr/>
            </p:nvSpPr>
            <p:spPr>
              <a:xfrm>
                <a:off x="2617843" y="2766142"/>
                <a:ext cx="1242648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Anode</a:t>
                </a:r>
                <a:b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</a:br>
                <a: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Pluspol</a:t>
                </a:r>
              </a:p>
            </p:txBody>
          </p:sp>
        </p:grp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999258E1-1D40-CFA1-00AD-4AECF5C16B78}"/>
                </a:ext>
              </a:extLst>
            </p:cNvPr>
            <p:cNvSpPr txBox="1"/>
            <p:nvPr/>
          </p:nvSpPr>
          <p:spPr>
            <a:xfrm>
              <a:off x="1950095" y="2257248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/>
                <a:t>3</a:t>
              </a: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3720B556-E29A-A077-64B5-C10C7B384130}"/>
              </a:ext>
            </a:extLst>
          </p:cNvPr>
          <p:cNvSpPr txBox="1"/>
          <p:nvPr/>
        </p:nvSpPr>
        <p:spPr>
          <a:xfrm>
            <a:off x="11073063" y="572879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773425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E136F-23DC-EEF4-9A2E-F6AE1D050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B6E83BC-98B6-6866-E687-069FAB04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6229027" cy="4754566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r>
              <a:rPr lang="de-DE" dirty="0"/>
              <a:t>Verbaue die LED nun im Smarthome.</a:t>
            </a:r>
            <a:br>
              <a:rPr lang="de-DE" dirty="0"/>
            </a:br>
            <a:r>
              <a:rPr lang="de-DE" dirty="0"/>
              <a:t>An der Wand gegenüber vom kleinen Fenster findest du den passenden Platz.</a:t>
            </a:r>
          </a:p>
          <a:p>
            <a:r>
              <a:rPr lang="de-DE" dirty="0"/>
              <a:t>Die Beinchen kannst du nach außen führen und von außen die Kabel anklemmen.</a:t>
            </a:r>
          </a:p>
          <a:p>
            <a:r>
              <a:rPr lang="de-DE" dirty="0"/>
              <a:t>Der Widerstand muss auf dem Steckbrett verbleiben.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B854152-A9BE-2841-53D4-F6343CE7C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werde Licht</a:t>
            </a:r>
          </a:p>
        </p:txBody>
      </p:sp>
      <p:pic>
        <p:nvPicPr>
          <p:cNvPr id="13" name="Grafik 12" descr="Ein Bild, das Elektronik, Kabel, Elektrische Leitungen, Maschine enthält.&#10;&#10;Automatisch generierte Beschreibung">
            <a:extLst>
              <a:ext uri="{FF2B5EF4-FFF2-40B4-BE49-F238E27FC236}">
                <a16:creationId xmlns:a16="http://schemas.microsoft.com/office/drawing/2014/main" id="{5EC2C12E-78F6-2E93-04AD-15E52AAF2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788" y="1123720"/>
            <a:ext cx="3585012" cy="526693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1963A736-60BB-DDF6-D1B0-E477DEDE510E}"/>
              </a:ext>
            </a:extLst>
          </p:cNvPr>
          <p:cNvSpPr/>
          <p:nvPr/>
        </p:nvSpPr>
        <p:spPr>
          <a:xfrm>
            <a:off x="8815952" y="1301520"/>
            <a:ext cx="1224000" cy="1224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B0CC87E-8113-3B9F-426F-7AD2E3A4A2E3}"/>
              </a:ext>
            </a:extLst>
          </p:cNvPr>
          <p:cNvSpPr txBox="1"/>
          <p:nvPr/>
        </p:nvSpPr>
        <p:spPr>
          <a:xfrm>
            <a:off x="11353800" y="6144432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744954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7B4F-11F9-3DBB-C400-A1D402DD3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AE2E4D1-6335-F43A-7BDE-6E6612920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werde Licht - Lösung</a:t>
            </a:r>
          </a:p>
        </p:txBody>
      </p:sp>
      <p:pic>
        <p:nvPicPr>
          <p:cNvPr id="9" name="Inhaltsplatzhalter 8" descr="Ein Bild, das Text, Screenshot, Software, Computer enthält.&#10;&#10;Automatisch generierte Beschreibung">
            <a:extLst>
              <a:ext uri="{FF2B5EF4-FFF2-40B4-BE49-F238E27FC236}">
                <a16:creationId xmlns:a16="http://schemas.microsoft.com/office/drawing/2014/main" id="{1C6FD200-9B20-1E0F-F0E4-1D011CFB6D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47" b="37155"/>
          <a:stretch/>
        </p:blipFill>
        <p:spPr>
          <a:xfrm>
            <a:off x="2356882" y="1251666"/>
            <a:ext cx="7478236" cy="473349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86531E0-9F52-340A-246D-A4E2FB3039CB}"/>
              </a:ext>
            </a:extLst>
          </p:cNvPr>
          <p:cNvSpPr txBox="1"/>
          <p:nvPr/>
        </p:nvSpPr>
        <p:spPr>
          <a:xfrm>
            <a:off x="9835118" y="125166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398238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DD4D7-ABC2-18A4-9086-B495F0E35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AF8EE28-F9DA-113C-8FAC-5906EF87D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Wir wollen nun durch regelmäßiges Blinken die Anwesenheit von Personen im Haus simulieren.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Ändere das Programm nun so ab, dass die LED viermal</a:t>
            </a:r>
          </a:p>
          <a:p>
            <a:pPr marL="0" indent="0">
              <a:buNone/>
            </a:pPr>
            <a:r>
              <a:rPr lang="de-DE" dirty="0"/>
              <a:t>	- 1 Sek. leuchtet</a:t>
            </a:r>
          </a:p>
          <a:p>
            <a:pPr marL="0" indent="0">
              <a:buNone/>
            </a:pPr>
            <a:r>
              <a:rPr lang="de-DE" dirty="0"/>
              <a:t>	- 3 Sek. nicht leuchtet</a:t>
            </a:r>
          </a:p>
          <a:p>
            <a:pPr marL="0" indent="0">
              <a:buNone/>
            </a:pPr>
            <a:r>
              <a:rPr lang="de-DE" dirty="0"/>
              <a:t>	- 2 Sek. leuchtet</a:t>
            </a:r>
          </a:p>
          <a:p>
            <a:pPr marL="0" indent="0">
              <a:buNone/>
            </a:pPr>
            <a:r>
              <a:rPr lang="de-DE" dirty="0"/>
              <a:t>	- 1 Sek. nicht leuchtet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7D05D4C-9BCA-4C33-4C0D-B09576A36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Anwesenheitssimulation</a:t>
            </a:r>
          </a:p>
        </p:txBody>
      </p:sp>
    </p:spTree>
    <p:extLst>
      <p:ext uri="{BB962C8B-B14F-4D97-AF65-F5344CB8AC3E}">
        <p14:creationId xmlns:p14="http://schemas.microsoft.com/office/powerpoint/2010/main" val="10161312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E579A-C93A-06BA-F453-4CC9A2CB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FBC9EA0-D60C-A670-B9DF-313273B6C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Anwesenheitssimulation - Lösung</a:t>
            </a:r>
          </a:p>
        </p:txBody>
      </p:sp>
      <p:pic>
        <p:nvPicPr>
          <p:cNvPr id="13" name="Inhaltsplatzhalter 12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86E3693A-6AAF-AFB5-428B-FC0A1EB2B4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63"/>
          <a:stretch/>
        </p:blipFill>
        <p:spPr>
          <a:xfrm>
            <a:off x="516814" y="1110715"/>
            <a:ext cx="5579186" cy="4921949"/>
          </a:xfrm>
        </p:spPr>
      </p:pic>
      <p:pic>
        <p:nvPicPr>
          <p:cNvPr id="14" name="Inhaltsplatzhalter 12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5BB9BD7B-AC89-6FEC-B83A-718418E76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04"/>
          <a:stretch/>
        </p:blipFill>
        <p:spPr>
          <a:xfrm>
            <a:off x="4955968" y="2541320"/>
            <a:ext cx="5965346" cy="360934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EF0A30F-C750-92BD-12BF-830AC9251DA6}"/>
              </a:ext>
            </a:extLst>
          </p:cNvPr>
          <p:cNvSpPr txBox="1"/>
          <p:nvPr/>
        </p:nvSpPr>
        <p:spPr>
          <a:xfrm>
            <a:off x="6096000" y="111071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60731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2D2765-767B-A2FF-6C93-47A62E88F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23720"/>
            <a:ext cx="9466943" cy="544036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de-DE" dirty="0"/>
          </a:p>
          <a:p>
            <a:pPr>
              <a:lnSpc>
                <a:spcPct val="110000"/>
              </a:lnSpc>
            </a:pPr>
            <a:r>
              <a:rPr lang="de-DE" dirty="0"/>
              <a:t>smartes, intelligentes Haus</a:t>
            </a:r>
          </a:p>
          <a:p>
            <a:pPr>
              <a:lnSpc>
                <a:spcPct val="110000"/>
              </a:lnSpc>
            </a:pPr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Automatisierung von Funktionen wie z.B. Beleuchtung, Heizung, Lüftung und Sicherheit</a:t>
            </a:r>
          </a:p>
          <a:p>
            <a:pPr>
              <a:lnSpc>
                <a:spcPct val="110000"/>
              </a:lnSpc>
            </a:pPr>
            <a:r>
              <a:rPr lang="de-DE" dirty="0">
                <a:solidFill>
                  <a:srgbClr val="000000"/>
                </a:solidFill>
                <a:latin typeface="-webkit-standard"/>
              </a:rPr>
              <a:t>Vernetzung von Systemen und Geräten</a:t>
            </a:r>
          </a:p>
          <a:p>
            <a:pPr>
              <a:lnSpc>
                <a:spcPct val="110000"/>
              </a:lnSpc>
            </a:pPr>
            <a:r>
              <a:rPr lang="de-DE" i="0" u="none" strike="noStrike" dirty="0">
                <a:solidFill>
                  <a:srgbClr val="000000"/>
                </a:solidFill>
                <a:effectLst/>
              </a:rPr>
              <a:t>Ziele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: Komfort, Energieeffizienz, Sicherheit und Personalisierung im Alltag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ED37400-CBE8-E957-E6F0-4659BB59C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Definition</a:t>
            </a:r>
          </a:p>
        </p:txBody>
      </p:sp>
    </p:spTree>
    <p:extLst>
      <p:ext uri="{BB962C8B-B14F-4D97-AF65-F5344CB8AC3E}">
        <p14:creationId xmlns:p14="http://schemas.microsoft.com/office/powerpoint/2010/main" val="21272138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8419E-27BB-B2B5-222F-7E058F4B0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E6456A3-BCCC-1BE5-D2C4-925C39E4B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800" dirty="0"/>
              <a:t>Platzhalter</a:t>
            </a:r>
          </a:p>
          <a:p>
            <a:r>
              <a:rPr lang="de-DE" sz="2800" dirty="0"/>
              <a:t>Datenspeicherung &amp; -verarbeitung</a:t>
            </a:r>
          </a:p>
          <a:p>
            <a:r>
              <a:rPr lang="de-DE" sz="2800" dirty="0"/>
              <a:t>individuelle Bezeichnung</a:t>
            </a:r>
          </a:p>
          <a:p>
            <a:endParaRPr lang="de-DE" sz="2800" dirty="0"/>
          </a:p>
          <a:p>
            <a:r>
              <a:rPr lang="de-DE" sz="2800" dirty="0"/>
              <a:t>Integer (</a:t>
            </a:r>
            <a:r>
              <a:rPr lang="de-DE" sz="2800" dirty="0" err="1"/>
              <a:t>int</a:t>
            </a:r>
            <a:r>
              <a:rPr lang="de-DE" sz="2800" dirty="0"/>
              <a:t>): ganze Zahlen</a:t>
            </a:r>
          </a:p>
          <a:p>
            <a:r>
              <a:rPr lang="de-DE" sz="2800" dirty="0" err="1"/>
              <a:t>Float</a:t>
            </a:r>
            <a:r>
              <a:rPr lang="de-DE" sz="2800" dirty="0"/>
              <a:t> (</a:t>
            </a:r>
            <a:r>
              <a:rPr lang="de-DE" sz="2800" dirty="0" err="1"/>
              <a:t>float</a:t>
            </a:r>
            <a:r>
              <a:rPr lang="de-DE" sz="2800" dirty="0"/>
              <a:t>): Fließkommazahlen</a:t>
            </a:r>
          </a:p>
          <a:p>
            <a:r>
              <a:rPr lang="de-DE" sz="2800" dirty="0" err="1"/>
              <a:t>character</a:t>
            </a:r>
            <a:r>
              <a:rPr lang="de-DE" sz="2800" dirty="0"/>
              <a:t> (</a:t>
            </a:r>
            <a:r>
              <a:rPr lang="de-DE" sz="2800" dirty="0" err="1"/>
              <a:t>char</a:t>
            </a:r>
            <a:r>
              <a:rPr lang="de-DE" sz="2800" dirty="0"/>
              <a:t>): einzelne Buchstaben</a:t>
            </a:r>
          </a:p>
          <a:p>
            <a:r>
              <a:rPr lang="de-DE" sz="2800" dirty="0" err="1"/>
              <a:t>boolean</a:t>
            </a:r>
            <a:r>
              <a:rPr lang="de-DE" sz="2800" dirty="0"/>
              <a:t> (</a:t>
            </a:r>
            <a:r>
              <a:rPr lang="de-DE" sz="2800" dirty="0" err="1"/>
              <a:t>bool</a:t>
            </a:r>
            <a:r>
              <a:rPr lang="de-DE" sz="2800" dirty="0"/>
              <a:t>): logische Zustände True (1) oder </a:t>
            </a:r>
            <a:r>
              <a:rPr lang="de-DE" sz="2800" dirty="0" err="1"/>
              <a:t>False</a:t>
            </a:r>
            <a:r>
              <a:rPr lang="de-DE" sz="2800" dirty="0"/>
              <a:t> (0)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B4EA6B1-ABED-7232-334C-7F6D53A4E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Exkurs: Variablen &amp; Datentypen</a:t>
            </a:r>
          </a:p>
        </p:txBody>
      </p:sp>
    </p:spTree>
    <p:extLst>
      <p:ext uri="{BB962C8B-B14F-4D97-AF65-F5344CB8AC3E}">
        <p14:creationId xmlns:p14="http://schemas.microsoft.com/office/powerpoint/2010/main" val="25262438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F3B60-592F-A8F9-9CD3-1CDA95670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3DFB2A2-48E2-649C-9EC0-093E0F6A6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800" dirty="0"/>
              <a:t>Variablen werden meist ganz oben im Programm eingeführt, </a:t>
            </a:r>
            <a:br>
              <a:rPr lang="de-DE" sz="2800" dirty="0"/>
            </a:br>
            <a:r>
              <a:rPr lang="de-DE" sz="2800" dirty="0"/>
              <a:t>noch vor der Setup-Funktion.</a:t>
            </a:r>
          </a:p>
          <a:p>
            <a:endParaRPr lang="de-DE" dirty="0"/>
          </a:p>
          <a:p>
            <a:r>
              <a:rPr lang="de-DE" sz="2800" dirty="0"/>
              <a:t>Man nennt zuerst den Datentypen, z.B. </a:t>
            </a:r>
            <a:r>
              <a:rPr lang="de-DE" sz="2800" i="1" dirty="0" err="1"/>
              <a:t>int</a:t>
            </a:r>
            <a:endParaRPr lang="de-DE" sz="2800" i="1" dirty="0"/>
          </a:p>
          <a:p>
            <a:r>
              <a:rPr lang="de-DE" dirty="0"/>
              <a:t>Dann den Variablennamen, z.B. </a:t>
            </a:r>
            <a:r>
              <a:rPr lang="de-DE" i="1" dirty="0"/>
              <a:t>Sensorwert</a:t>
            </a:r>
          </a:p>
          <a:p>
            <a:r>
              <a:rPr lang="de-DE" dirty="0"/>
              <a:t>und weist dieser Variablen einen Anfangswert zu, z.B. </a:t>
            </a:r>
            <a:r>
              <a:rPr lang="de-DE" i="1" dirty="0"/>
              <a:t>0</a:t>
            </a:r>
          </a:p>
          <a:p>
            <a:endParaRPr lang="de-DE" sz="2800" dirty="0"/>
          </a:p>
          <a:p>
            <a:pPr marL="0" indent="0">
              <a:buNone/>
            </a:pPr>
            <a:r>
              <a:rPr lang="de-DE" b="1" dirty="0"/>
              <a:t>Beispiel</a:t>
            </a:r>
            <a:r>
              <a:rPr lang="de-DE" dirty="0"/>
              <a:t>:  </a:t>
            </a:r>
            <a:r>
              <a:rPr lang="de-DE" i="1" dirty="0" err="1"/>
              <a:t>int</a:t>
            </a:r>
            <a:r>
              <a:rPr lang="de-DE" i="1" dirty="0"/>
              <a:t> Sensorwert = 0;</a:t>
            </a:r>
            <a:endParaRPr lang="de-DE" sz="2800" i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DC30A3-F156-28C3-8E55-9112F0212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Exkurs: Variablen &amp; Datentypen</a:t>
            </a:r>
          </a:p>
        </p:txBody>
      </p:sp>
    </p:spTree>
    <p:extLst>
      <p:ext uri="{BB962C8B-B14F-4D97-AF65-F5344CB8AC3E}">
        <p14:creationId xmlns:p14="http://schemas.microsoft.com/office/powerpoint/2010/main" val="32271922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09D22-B0A6-6715-18DC-BC923FBAF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1730573-A083-8D9A-0B3D-1DB7B0E49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23720"/>
            <a:ext cx="11025249" cy="5348332"/>
          </a:xfrm>
        </p:spPr>
        <p:txBody>
          <a:bodyPr numCol="1">
            <a:normAutofit/>
          </a:bodyPr>
          <a:lstStyle/>
          <a:p>
            <a:r>
              <a:rPr lang="de-DE" dirty="0"/>
              <a:t>Nutze die </a:t>
            </a:r>
            <a:r>
              <a:rPr lang="de-DE" dirty="0" err="1"/>
              <a:t>for</a:t>
            </a:r>
            <a:r>
              <a:rPr lang="de-DE" dirty="0"/>
              <a:t>-Schleife für Wiederholungen und </a:t>
            </a:r>
            <a:br>
              <a:rPr lang="de-DE" dirty="0"/>
            </a:br>
            <a:r>
              <a:rPr lang="de-DE" dirty="0"/>
              <a:t>vereinfache dein Programm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	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2400" dirty="0"/>
              <a:t>Start: 	Definition eines Zählers, </a:t>
            </a:r>
            <a:r>
              <a:rPr lang="de-DE" sz="2400" i="1" dirty="0"/>
              <a:t>z.B. </a:t>
            </a:r>
            <a:r>
              <a:rPr lang="de-DE" sz="2400" i="1" dirty="0" err="1"/>
              <a:t>int</a:t>
            </a:r>
            <a:r>
              <a:rPr lang="de-DE" sz="2400" i="1" dirty="0"/>
              <a:t> </a:t>
            </a:r>
            <a:r>
              <a:rPr lang="de-DE" sz="2400" i="1" dirty="0" err="1"/>
              <a:t>zaehler</a:t>
            </a:r>
            <a:r>
              <a:rPr lang="de-DE" sz="2400" i="1" dirty="0"/>
              <a:t> = 1</a:t>
            </a:r>
          </a:p>
          <a:p>
            <a:pPr marL="0" indent="0">
              <a:buNone/>
            </a:pPr>
            <a:r>
              <a:rPr lang="de-DE" sz="2400" dirty="0"/>
              <a:t>Test: 	Definition der Bedingung, </a:t>
            </a:r>
            <a:r>
              <a:rPr lang="de-DE" sz="2400" i="1" dirty="0"/>
              <a:t>z.B. </a:t>
            </a:r>
            <a:r>
              <a:rPr lang="de-DE" sz="2400" i="1" dirty="0" err="1"/>
              <a:t>zaehler</a:t>
            </a:r>
            <a:r>
              <a:rPr lang="de-DE" sz="2400" i="1" dirty="0"/>
              <a:t> &lt; 5</a:t>
            </a:r>
          </a:p>
          <a:p>
            <a:pPr marL="0" indent="0">
              <a:buNone/>
            </a:pPr>
            <a:r>
              <a:rPr lang="de-DE" sz="2400" dirty="0"/>
              <a:t>Fortsetzung: 	Was soll passieren, wenn die Bedingung erfüllt ist?</a:t>
            </a:r>
            <a:br>
              <a:rPr lang="de-DE" sz="2400" dirty="0"/>
            </a:br>
            <a:r>
              <a:rPr lang="de-DE" sz="2400" dirty="0"/>
              <a:t>		</a:t>
            </a:r>
            <a:r>
              <a:rPr lang="de-DE" sz="2400" i="1" dirty="0"/>
              <a:t>z.B. </a:t>
            </a:r>
            <a:r>
              <a:rPr lang="de-DE" sz="2400" i="1" dirty="0" err="1"/>
              <a:t>zaehler</a:t>
            </a:r>
            <a:r>
              <a:rPr lang="de-DE" sz="2400" i="1" dirty="0"/>
              <a:t> = </a:t>
            </a:r>
            <a:r>
              <a:rPr lang="de-DE" sz="2400" i="1" dirty="0" err="1"/>
              <a:t>zaehler</a:t>
            </a:r>
            <a:r>
              <a:rPr lang="de-DE" sz="2400" i="1" dirty="0"/>
              <a:t> +1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BC52AB-4E46-1F5B-82BF-50A3099D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Anwesenheitssimulation – Vereinfachung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E9B9F56C-05CC-4D86-A9B8-58AC32CFE13B}"/>
              </a:ext>
            </a:extLst>
          </p:cNvPr>
          <p:cNvGrpSpPr/>
          <p:nvPr/>
        </p:nvGrpSpPr>
        <p:grpSpPr>
          <a:xfrm>
            <a:off x="988522" y="2317670"/>
            <a:ext cx="6072607" cy="2480699"/>
            <a:chOff x="1237903" y="1830781"/>
            <a:chExt cx="6072607" cy="2480699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A0F4A40B-1ED6-D082-CC60-827EE4C7709A}"/>
                </a:ext>
              </a:extLst>
            </p:cNvPr>
            <p:cNvSpPr/>
            <p:nvPr/>
          </p:nvSpPr>
          <p:spPr>
            <a:xfrm>
              <a:off x="1237903" y="1830781"/>
              <a:ext cx="6072607" cy="186707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B8A5EBE4-D180-31A0-EBDD-1F1304C01588}"/>
                </a:ext>
              </a:extLst>
            </p:cNvPr>
            <p:cNvSpPr txBox="1"/>
            <p:nvPr/>
          </p:nvSpPr>
          <p:spPr>
            <a:xfrm>
              <a:off x="1409320" y="2003156"/>
              <a:ext cx="5729774" cy="2308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for</a:t>
              </a: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</a:t>
              </a:r>
              <a:r>
                <a:rPr kumimoji="0" lang="de-DE" sz="2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Start; Test; Fortsetzung</a:t>
              </a: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)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     … </a:t>
              </a:r>
              <a:b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     Befehle, die wiederholt werden sollen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1258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8D7CA-600B-1E91-448F-601461B8C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nhaltsplatzhalter 7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7A4FB228-B971-C89F-7870-0337E6793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0"/>
          <a:stretch/>
        </p:blipFill>
        <p:spPr>
          <a:xfrm>
            <a:off x="2238911" y="1265268"/>
            <a:ext cx="7166346" cy="4660520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A1F219BA-C998-BD59-6364-D99B126BF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Anwesenheitssimulation – Vereinfachung - Lösung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0AB811F-E733-E0B9-DCCD-5BFE992C2D1A}"/>
              </a:ext>
            </a:extLst>
          </p:cNvPr>
          <p:cNvSpPr txBox="1"/>
          <p:nvPr/>
        </p:nvSpPr>
        <p:spPr>
          <a:xfrm>
            <a:off x="9405257" y="1265268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032148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0C61A8E-A5E9-F3EA-9B90-EAA061D67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5096435" cy="475456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Im nächsten Schritt wollen wir eine Klingel einbauen. </a:t>
            </a:r>
            <a:br>
              <a:rPr lang="de-DE" dirty="0"/>
            </a:br>
            <a:r>
              <a:rPr lang="de-DE" dirty="0"/>
              <a:t>Dazu brauchen wir einen Taster und einen Buzzer.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Baue die folgende </a:t>
            </a:r>
            <a:r>
              <a:rPr lang="de-DE" dirty="0" err="1"/>
              <a:t>Tasterschaltung</a:t>
            </a:r>
            <a:r>
              <a:rPr lang="de-DE" dirty="0"/>
              <a:t> nach und erweitere dein Programm.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29C8D26-0CCD-6CEC-089F-5C37584C9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364B73BC-61C6-80B4-9A28-302324F66375}"/>
              </a:ext>
            </a:extLst>
          </p:cNvPr>
          <p:cNvGrpSpPr/>
          <p:nvPr/>
        </p:nvGrpSpPr>
        <p:grpSpPr>
          <a:xfrm>
            <a:off x="5754529" y="1561954"/>
            <a:ext cx="6294271" cy="4754566"/>
            <a:chOff x="5153561" y="1123720"/>
            <a:chExt cx="6842263" cy="5146687"/>
          </a:xfrm>
        </p:grpSpPr>
        <p:pic>
          <p:nvPicPr>
            <p:cNvPr id="5" name="Grafik 4" descr="Ein Bild, das Elektronik, Schaltung, Text, Elektrisches Bauelement enthält.&#10;&#10;Automatisch generierte Beschreibung">
              <a:extLst>
                <a:ext uri="{FF2B5EF4-FFF2-40B4-BE49-F238E27FC236}">
                  <a16:creationId xmlns:a16="http://schemas.microsoft.com/office/drawing/2014/main" id="{FD49FCAD-1A53-73BF-88F9-65C7C06EC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3561" y="1123720"/>
              <a:ext cx="6318002" cy="5146687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FC3D011E-8177-B8BB-3A6E-7396DC7A045D}"/>
                </a:ext>
              </a:extLst>
            </p:cNvPr>
            <p:cNvSpPr txBox="1"/>
            <p:nvPr/>
          </p:nvSpPr>
          <p:spPr>
            <a:xfrm>
              <a:off x="11089807" y="3697063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Pin 5</a:t>
              </a:r>
            </a:p>
          </p:txBody>
        </p: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F466FAD8-0ACA-DFE7-3D83-ADE878DA32DB}"/>
                </a:ext>
              </a:extLst>
            </p:cNvPr>
            <p:cNvGrpSpPr/>
            <p:nvPr/>
          </p:nvGrpSpPr>
          <p:grpSpPr>
            <a:xfrm>
              <a:off x="6226134" y="3947232"/>
              <a:ext cx="1247666" cy="523221"/>
              <a:chOff x="6371098" y="5232399"/>
              <a:chExt cx="1218307" cy="523221"/>
            </a:xfrm>
          </p:grpSpPr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B829EEF7-3548-DA07-768A-7ECC0FC9A2A3}"/>
                  </a:ext>
                </a:extLst>
              </p:cNvPr>
              <p:cNvSpPr/>
              <p:nvPr/>
            </p:nvSpPr>
            <p:spPr>
              <a:xfrm>
                <a:off x="6371100" y="5270500"/>
                <a:ext cx="884698" cy="3848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Inhaltsplatzhalter 1">
                <a:extLst>
                  <a:ext uri="{FF2B5EF4-FFF2-40B4-BE49-F238E27FC236}">
                    <a16:creationId xmlns:a16="http://schemas.microsoft.com/office/drawing/2014/main" id="{1BDEAFD1-31EA-34BB-5F4E-EC3229BF31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71098" y="5232399"/>
                <a:ext cx="1218307" cy="523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Aft>
                    <a:spcPts val="1800"/>
                  </a:spcAft>
                  <a:buFont typeface="Arial" panose="020B0604020202020204" pitchFamily="34" charset="0"/>
                  <a:buNone/>
                </a:pPr>
                <a:r>
                  <a:rPr lang="de-DE" dirty="0"/>
                  <a:t>1 </a:t>
                </a:r>
                <a:r>
                  <a:rPr lang="de-DE" dirty="0" err="1"/>
                  <a:t>k</a:t>
                </a:r>
                <a:r>
                  <a:rPr lang="de-DE" dirty="0"/>
                  <a:t>Ω</a:t>
                </a:r>
              </a:p>
            </p:txBody>
          </p:sp>
        </p:grp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9B1A7F69-CADB-FCF0-3C88-8E6986411E9C}"/>
              </a:ext>
            </a:extLst>
          </p:cNvPr>
          <p:cNvSpPr txBox="1"/>
          <p:nvPr/>
        </p:nvSpPr>
        <p:spPr>
          <a:xfrm>
            <a:off x="11566527" y="575517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783830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3DE48-DFAA-CDAB-71A8-D3F919D2E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A876252-6C2B-AE9E-E0AA-83C1C642E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19B424F5-FC63-8142-E72D-5D5A1B96218E}"/>
              </a:ext>
            </a:extLst>
          </p:cNvPr>
          <p:cNvGrpSpPr/>
          <p:nvPr/>
        </p:nvGrpSpPr>
        <p:grpSpPr>
          <a:xfrm>
            <a:off x="5754529" y="1561954"/>
            <a:ext cx="6294271" cy="4754566"/>
            <a:chOff x="5153561" y="1123720"/>
            <a:chExt cx="6842263" cy="5146687"/>
          </a:xfrm>
        </p:grpSpPr>
        <p:pic>
          <p:nvPicPr>
            <p:cNvPr id="5" name="Grafik 4" descr="Ein Bild, das Elektronik, Schaltung, Text, Elektrisches Bauelement enthält.&#10;&#10;Automatisch generierte Beschreibung">
              <a:extLst>
                <a:ext uri="{FF2B5EF4-FFF2-40B4-BE49-F238E27FC236}">
                  <a16:creationId xmlns:a16="http://schemas.microsoft.com/office/drawing/2014/main" id="{5A8A16ED-0208-05F3-B9FE-A0459E648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3561" y="1123720"/>
              <a:ext cx="6318002" cy="5146687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8820BFEE-A020-AAE1-56C0-B96275722343}"/>
                </a:ext>
              </a:extLst>
            </p:cNvPr>
            <p:cNvSpPr txBox="1"/>
            <p:nvPr/>
          </p:nvSpPr>
          <p:spPr>
            <a:xfrm>
              <a:off x="11089807" y="3697063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Pin 5</a:t>
              </a:r>
            </a:p>
          </p:txBody>
        </p: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8EB4FD30-53E4-F14F-5C40-B5897F488072}"/>
                </a:ext>
              </a:extLst>
            </p:cNvPr>
            <p:cNvGrpSpPr/>
            <p:nvPr/>
          </p:nvGrpSpPr>
          <p:grpSpPr>
            <a:xfrm>
              <a:off x="6226135" y="3947233"/>
              <a:ext cx="1247666" cy="523221"/>
              <a:chOff x="6371099" y="5232400"/>
              <a:chExt cx="1218307" cy="523221"/>
            </a:xfrm>
          </p:grpSpPr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19DF1E97-C48D-13BA-C1D4-EE46455FD83E}"/>
                  </a:ext>
                </a:extLst>
              </p:cNvPr>
              <p:cNvSpPr/>
              <p:nvPr/>
            </p:nvSpPr>
            <p:spPr>
              <a:xfrm>
                <a:off x="6371100" y="5270500"/>
                <a:ext cx="884698" cy="3848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Inhaltsplatzhalter 1">
                <a:extLst>
                  <a:ext uri="{FF2B5EF4-FFF2-40B4-BE49-F238E27FC236}">
                    <a16:creationId xmlns:a16="http://schemas.microsoft.com/office/drawing/2014/main" id="{09CC235A-CAB0-92A9-063B-F0BE05ECD6A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71099" y="5232400"/>
                <a:ext cx="1218307" cy="523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Aft>
                    <a:spcPts val="1800"/>
                  </a:spcAft>
                  <a:buFont typeface="Arial" panose="020B0604020202020204" pitchFamily="34" charset="0"/>
                  <a:buNone/>
                </a:pPr>
                <a:r>
                  <a:rPr lang="de-DE" dirty="0"/>
                  <a:t>1 </a:t>
                </a:r>
                <a:r>
                  <a:rPr lang="de-DE" dirty="0" err="1"/>
                  <a:t>k</a:t>
                </a:r>
                <a:r>
                  <a:rPr lang="de-DE" dirty="0"/>
                  <a:t>Ω</a:t>
                </a:r>
              </a:p>
            </p:txBody>
          </p:sp>
        </p:grpSp>
      </p:grpSp>
      <p:sp>
        <p:nvSpPr>
          <p:cNvPr id="12" name="Inhaltsplatzhalter 1">
            <a:extLst>
              <a:ext uri="{FF2B5EF4-FFF2-40B4-BE49-F238E27FC236}">
                <a16:creationId xmlns:a16="http://schemas.microsoft.com/office/drawing/2014/main" id="{0EBAE265-B6FC-826F-80FD-22E31E5F0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r>
              <a:rPr lang="de-DE" dirty="0"/>
              <a:t>Taster als Eingabe</a:t>
            </a:r>
            <a:br>
              <a:rPr lang="de-DE" dirty="0"/>
            </a:br>
            <a:r>
              <a:rPr lang="de-DE" dirty="0"/>
              <a:t>hat zwei Zustände:</a:t>
            </a:r>
          </a:p>
          <a:p>
            <a:pPr lvl="1">
              <a:spcBef>
                <a:spcPts val="1100"/>
              </a:spcBef>
            </a:pPr>
            <a:r>
              <a:rPr lang="de-DE" dirty="0"/>
              <a:t>gedrückt (1)</a:t>
            </a:r>
          </a:p>
          <a:p>
            <a:pPr lvl="1">
              <a:spcBef>
                <a:spcPts val="1100"/>
              </a:spcBef>
            </a:pPr>
            <a:r>
              <a:rPr lang="de-DE" dirty="0" err="1"/>
              <a:t>ungedrückt</a:t>
            </a:r>
            <a:r>
              <a:rPr lang="de-DE" dirty="0"/>
              <a:t> (0)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de-DE" dirty="0"/>
              <a:t>muss als INPUT definiert </a:t>
            </a:r>
            <a:br>
              <a:rPr lang="de-DE" dirty="0"/>
            </a:br>
            <a:r>
              <a:rPr lang="de-DE" dirty="0"/>
              <a:t>werden</a:t>
            </a:r>
          </a:p>
          <a:p>
            <a:pPr>
              <a:spcBef>
                <a:spcPts val="2200"/>
              </a:spcBef>
            </a:pPr>
            <a:r>
              <a:rPr lang="de-DE" dirty="0"/>
              <a:t>Auslesebefehl lautet:</a:t>
            </a:r>
            <a:br>
              <a:rPr lang="de-DE" dirty="0"/>
            </a:br>
            <a:r>
              <a:rPr lang="de-DE" i="1" dirty="0" err="1"/>
              <a:t>digitalRead</a:t>
            </a:r>
            <a:r>
              <a:rPr lang="de-DE" i="1" dirty="0"/>
              <a:t>(</a:t>
            </a:r>
            <a:r>
              <a:rPr lang="de-DE" i="1" dirty="0" err="1"/>
              <a:t>digitaler_Pin</a:t>
            </a:r>
            <a:r>
              <a:rPr lang="de-DE" i="1" dirty="0"/>
              <a:t>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3E06218-FF19-B27F-5FAF-8F914FF6ECEA}"/>
              </a:ext>
            </a:extLst>
          </p:cNvPr>
          <p:cNvSpPr txBox="1"/>
          <p:nvPr/>
        </p:nvSpPr>
        <p:spPr>
          <a:xfrm>
            <a:off x="11566527" y="575517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388925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9F0D3-1C6F-9B6B-6D00-910F2A5A1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7D1A9FB-4CA4-E48A-CC55-1E1B7E78A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0" lang="de-DE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if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-Abfrage für Bedingungen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D7671DA-67AF-9922-7A96-3CB654105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- </a:t>
            </a:r>
            <a:r>
              <a:rPr lang="de-DE" dirty="0" err="1"/>
              <a:t>Tasterschaltung</a:t>
            </a:r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9A4C831-3DFA-C450-9F06-DDD7A122EC4B}"/>
              </a:ext>
            </a:extLst>
          </p:cNvPr>
          <p:cNvGrpSpPr/>
          <p:nvPr/>
        </p:nvGrpSpPr>
        <p:grpSpPr>
          <a:xfrm>
            <a:off x="1326496" y="1950980"/>
            <a:ext cx="8328947" cy="5044107"/>
            <a:chOff x="1326496" y="1950980"/>
            <a:chExt cx="8328947" cy="5044107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DFC74F07-81C4-2950-46B1-52E45F9D143C}"/>
                </a:ext>
              </a:extLst>
            </p:cNvPr>
            <p:cNvSpPr/>
            <p:nvPr/>
          </p:nvSpPr>
          <p:spPr>
            <a:xfrm>
              <a:off x="1326496" y="1950980"/>
              <a:ext cx="8328947" cy="390449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1CDB9968-DC07-547F-CDC6-4278293258BD}"/>
                </a:ext>
              </a:extLst>
            </p:cNvPr>
            <p:cNvSpPr txBox="1"/>
            <p:nvPr/>
          </p:nvSpPr>
          <p:spPr>
            <a:xfrm>
              <a:off x="1569575" y="2162995"/>
              <a:ext cx="8085868" cy="48320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if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</a:t>
              </a:r>
              <a:r>
                <a:rPr kumimoji="0" lang="de-DE" sz="28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Bedingung erfüllt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)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… Befehle, die nur dann ausgeführt werden, </a:t>
              </a:r>
              <a:b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    wenn die Bedingung erfüllt ist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else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… Befehle, die nur dann ausgeführt werden sollen, </a:t>
              </a:r>
              <a:b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    wenn die Bedingung nicht erfüllt ist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08154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0CFF7-8AAB-3186-5A98-630AE5A2C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41E93A6-DDCC-0FFB-2957-9A7607128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Bedingungen mithilfe von </a:t>
            </a:r>
            <a:b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Vergleichsoperatoren prüfen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Gleichheit:  ==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Ungleichheit:  !=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Wenn der Taster gedrückt wird, </a:t>
            </a:r>
            <a:b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soll die LED leuchten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Tasterpin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 ist INPUT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Auslesebefehl: </a:t>
            </a:r>
            <a:r>
              <a:rPr kumimoji="0" lang="de-DE" sz="2800" b="0" i="1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digitalRead</a:t>
            </a:r>
            <a:r>
              <a:rPr kumimoji="0" lang="de-DE" sz="2800" b="0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(</a:t>
            </a:r>
            <a:r>
              <a:rPr kumimoji="0" lang="de-DE" sz="2800" b="0" i="1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digitaler_Pin</a:t>
            </a:r>
            <a:r>
              <a:rPr kumimoji="0" lang="de-DE" sz="2800" b="0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Taster drücken liefert 1	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61772C6-8CDE-AE8D-A897-0A76DA330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- </a:t>
            </a:r>
            <a:r>
              <a:rPr lang="de-DE" dirty="0" err="1"/>
              <a:t>Tasterschaltung</a:t>
            </a:r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1C2B65C4-105A-05D3-8FF9-63CE71793414}"/>
              </a:ext>
            </a:extLst>
          </p:cNvPr>
          <p:cNvGrpSpPr/>
          <p:nvPr/>
        </p:nvGrpSpPr>
        <p:grpSpPr>
          <a:xfrm>
            <a:off x="7545960" y="1254349"/>
            <a:ext cx="4258113" cy="3302741"/>
            <a:chOff x="6917983" y="1058551"/>
            <a:chExt cx="4279247" cy="3716164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0F68BAE5-A75C-D57D-0DBE-2586E4EF83DB}"/>
                </a:ext>
              </a:extLst>
            </p:cNvPr>
            <p:cNvSpPr/>
            <p:nvPr/>
          </p:nvSpPr>
          <p:spPr>
            <a:xfrm>
              <a:off x="6917983" y="1058551"/>
              <a:ext cx="4279247" cy="3545875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3F59C315-55C5-94EE-41D9-2CC4AACB7798}"/>
                </a:ext>
              </a:extLst>
            </p:cNvPr>
            <p:cNvSpPr txBox="1"/>
            <p:nvPr/>
          </p:nvSpPr>
          <p:spPr>
            <a:xfrm>
              <a:off x="7036005" y="1207797"/>
              <a:ext cx="3747218" cy="3566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if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</a:t>
              </a:r>
              <a:r>
                <a:rPr kumimoji="0" lang="de-DE" sz="28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Bedingung erfüllt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)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… </a:t>
              </a:r>
              <a:r>
                <a:rPr kumimoji="0" lang="de-DE" sz="28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Befehle …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else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… </a:t>
              </a:r>
              <a:r>
                <a:rPr kumimoji="0" lang="de-DE" sz="28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Befehle …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18065912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C6171-F03C-82FE-F67E-0FFE0B1AE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0E5CCB6-EDB8-06FA-2777-B106989AE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3895165" cy="4754566"/>
          </a:xfrm>
        </p:spPr>
        <p:txBody>
          <a:bodyPr>
            <a:normAutofit/>
          </a:bodyPr>
          <a:lstStyle/>
          <a:p>
            <a:endParaRPr lang="de-DE" dirty="0"/>
          </a:p>
          <a:p>
            <a:r>
              <a:rPr lang="de-DE" dirty="0"/>
              <a:t>Verbaue den Taster nun neben der Tür.</a:t>
            </a:r>
          </a:p>
          <a:p>
            <a:r>
              <a:rPr lang="de-DE" dirty="0"/>
              <a:t>Du führst die Kabel dieses Mal von innen durch.</a:t>
            </a:r>
          </a:p>
          <a:p>
            <a:r>
              <a:rPr lang="de-DE" dirty="0"/>
              <a:t>Auch jetzt verbleibt der Widerstand auf dem Steckbrett.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AAADBD0-09AB-5496-26AB-6FE3C7259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</a:t>
            </a:r>
          </a:p>
        </p:txBody>
      </p:sp>
      <p:pic>
        <p:nvPicPr>
          <p:cNvPr id="5" name="Grafik 4" descr="Ein Bild, das Elektronik, Kabel, Elektrische Leitungen, Elektronisches Gerät enthält.&#10;&#10;Automatisch generierte Beschreibung">
            <a:extLst>
              <a:ext uri="{FF2B5EF4-FFF2-40B4-BE49-F238E27FC236}">
                <a16:creationId xmlns:a16="http://schemas.microsoft.com/office/drawing/2014/main" id="{9B5CCA6D-A0C5-6591-D0EC-87EC4FD85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465" y="1753951"/>
            <a:ext cx="6082532" cy="389068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737E91D-E284-2AB3-8941-990BD7F71752}"/>
              </a:ext>
            </a:extLst>
          </p:cNvPr>
          <p:cNvSpPr/>
          <p:nvPr/>
        </p:nvSpPr>
        <p:spPr>
          <a:xfrm>
            <a:off x="7650540" y="3501003"/>
            <a:ext cx="1224000" cy="1224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8B6BC1D-AD7A-A3EA-641C-09451AB2E5A4}"/>
              </a:ext>
            </a:extLst>
          </p:cNvPr>
          <p:cNvSpPr txBox="1"/>
          <p:nvPr/>
        </p:nvSpPr>
        <p:spPr>
          <a:xfrm>
            <a:off x="11676530" y="538181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610843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B98E0-61E1-DEC1-67FB-2F8FF9E5D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06E4B4B-0F4A-D530-36AF-859894954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– </a:t>
            </a:r>
            <a:r>
              <a:rPr lang="de-DE" dirty="0" err="1"/>
              <a:t>Tasterschaltung</a:t>
            </a:r>
            <a:r>
              <a:rPr lang="de-DE" dirty="0"/>
              <a:t> - Lösung</a:t>
            </a:r>
          </a:p>
        </p:txBody>
      </p:sp>
      <p:pic>
        <p:nvPicPr>
          <p:cNvPr id="12" name="Inhaltsplatzhalter 11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8D00120F-2B20-ED15-40B7-1A393F6BBC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214" y="1157816"/>
            <a:ext cx="5554271" cy="4766574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0BB03AD-981C-C688-83F9-E09F0E18C8FB}"/>
              </a:ext>
            </a:extLst>
          </p:cNvPr>
          <p:cNvSpPr txBox="1"/>
          <p:nvPr/>
        </p:nvSpPr>
        <p:spPr>
          <a:xfrm>
            <a:off x="8621485" y="115781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05327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6A4452-0F0C-0C5B-5127-C04BEA37D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74394AA-15ED-6C3A-7147-7774A538B7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5023757" cy="558219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Sensoren </a:t>
            </a:r>
            <a:r>
              <a:rPr lang="de-DE" dirty="0">
                <a:solidFill>
                  <a:srgbClr val="000000"/>
                </a:solidFill>
                <a:latin typeface="-webkit-standard"/>
              </a:rPr>
              <a:t>z.B.: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Bewegungsmelder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Helligkeitssensoren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Temperatursensoren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Rauchmelder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CO</a:t>
            </a:r>
            <a:r>
              <a:rPr lang="de-DE" sz="2800" baseline="-25000" dirty="0">
                <a:solidFill>
                  <a:srgbClr val="000000"/>
                </a:solidFill>
                <a:latin typeface="-webkit-standard"/>
              </a:rPr>
              <a:t>2</a:t>
            </a:r>
            <a:r>
              <a:rPr lang="de-DE" sz="2800" dirty="0">
                <a:solidFill>
                  <a:srgbClr val="000000"/>
                </a:solidFill>
                <a:latin typeface="-webkit-standard"/>
              </a:rPr>
              <a:t>-Sensoren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Überwachungskameras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eigene Wetterstation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7B82E8-10F4-A349-F440-1B0F88376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Komponenten</a:t>
            </a:r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937F5999-8307-48F6-B25A-C34E5EF3F940}"/>
              </a:ext>
            </a:extLst>
          </p:cNvPr>
          <p:cNvSpPr txBox="1">
            <a:spLocks/>
          </p:cNvSpPr>
          <p:nvPr/>
        </p:nvSpPr>
        <p:spPr>
          <a:xfrm>
            <a:off x="5344890" y="1123720"/>
            <a:ext cx="5023757" cy="5582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de-DE" dirty="0">
                <a:solidFill>
                  <a:srgbClr val="000000"/>
                </a:solidFill>
                <a:latin typeface="-webkit-standard"/>
              </a:rPr>
              <a:t>Aktoren z.B.: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automatisierte Rollläden, Markisen, Garagentore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elektrisch schaltbare Steckdosen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automatisierte Belüftung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Alarmanlage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automatisierte Fenster und Türen</a:t>
            </a:r>
          </a:p>
        </p:txBody>
      </p:sp>
    </p:spTree>
    <p:extLst>
      <p:ext uri="{BB962C8B-B14F-4D97-AF65-F5344CB8AC3E}">
        <p14:creationId xmlns:p14="http://schemas.microsoft.com/office/powerpoint/2010/main" val="19835073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4B39C-133B-D90D-0388-D287DB275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0280EF0-6942-F05D-F82E-D80C1326ED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9707088" cy="4754566"/>
          </a:xfrm>
        </p:spPr>
        <p:txBody>
          <a:bodyPr/>
          <a:lstStyle/>
          <a:p>
            <a:r>
              <a:rPr lang="de-DE" dirty="0"/>
              <a:t>Baue den Buzzer nun ans Haus und erweitere dein Programm so, dass der Buzzer einen Ton von sich gibt, wenn der Taster gedrückt wird. Nutze folgende Informationen: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Ein Beinchen des Buzzers kommt an den digitalen Pin 6, </a:t>
            </a:r>
            <a:br>
              <a:rPr lang="de-DE" dirty="0"/>
            </a:br>
            <a:r>
              <a:rPr lang="de-DE" dirty="0"/>
              <a:t>das andere an GND.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e-DE" dirty="0"/>
              <a:t>Befehl zur Aktivierung des Buzzers: </a:t>
            </a:r>
            <a:r>
              <a:rPr lang="de-DE" i="1" dirty="0"/>
              <a:t>tone(</a:t>
            </a:r>
            <a:r>
              <a:rPr lang="de-DE" i="1" dirty="0" err="1"/>
              <a:t>digitaler_Pin</a:t>
            </a:r>
            <a:r>
              <a:rPr lang="de-DE" i="1" dirty="0"/>
              <a:t>, Tonhöhe)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e-DE" dirty="0"/>
              <a:t>Befehl zur Deaktivierung des Buzzers: </a:t>
            </a:r>
            <a:r>
              <a:rPr lang="de-DE" i="1" dirty="0" err="1"/>
              <a:t>noTone</a:t>
            </a:r>
            <a:r>
              <a:rPr lang="de-DE" i="1" dirty="0"/>
              <a:t>(</a:t>
            </a:r>
            <a:r>
              <a:rPr lang="de-DE" i="1" dirty="0" err="1"/>
              <a:t>digitaler_Pin</a:t>
            </a:r>
            <a:r>
              <a:rPr lang="de-DE" i="1" dirty="0"/>
              <a:t>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2E696D3-0FC4-8CDD-C776-3527527B0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- Buzzer</a:t>
            </a:r>
          </a:p>
        </p:txBody>
      </p:sp>
    </p:spTree>
    <p:extLst>
      <p:ext uri="{BB962C8B-B14F-4D97-AF65-F5344CB8AC3E}">
        <p14:creationId xmlns:p14="http://schemas.microsoft.com/office/powerpoint/2010/main" val="12564246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5B65A-6AAC-3319-D24D-334F83D5F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014C900-2755-6215-81A3-77D99E467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- Buzzer</a:t>
            </a:r>
          </a:p>
        </p:txBody>
      </p:sp>
      <p:pic>
        <p:nvPicPr>
          <p:cNvPr id="7" name="Inhaltsplatzhalter 6" descr="Ein Bild, das Elektronik, Kabel, Elektrische Leitungen, Elektronisches Gerät enthält.&#10;&#10;Automatisch generierte Beschreibung">
            <a:extLst>
              <a:ext uri="{FF2B5EF4-FFF2-40B4-BE49-F238E27FC236}">
                <a16:creationId xmlns:a16="http://schemas.microsoft.com/office/drawing/2014/main" id="{F5ABFB70-E788-C582-98FF-F70B92EAD5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451" y="1213597"/>
            <a:ext cx="7773097" cy="497205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F9C58C8-A89E-C57A-1CC7-3F83E70AA8B7}"/>
              </a:ext>
            </a:extLst>
          </p:cNvPr>
          <p:cNvSpPr/>
          <p:nvPr/>
        </p:nvSpPr>
        <p:spPr>
          <a:xfrm>
            <a:off x="5285644" y="2692048"/>
            <a:ext cx="1800000" cy="180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30CAA64-7124-03FF-79C3-3D6E5F95AD94}"/>
              </a:ext>
            </a:extLst>
          </p:cNvPr>
          <p:cNvSpPr txBox="1"/>
          <p:nvPr/>
        </p:nvSpPr>
        <p:spPr>
          <a:xfrm>
            <a:off x="9982548" y="593942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137944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B8E07-329C-1E7C-195B-85E402E08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7833D03C-D78C-2A32-1E26-3E969FA986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1"/>
          <a:stretch/>
        </p:blipFill>
        <p:spPr>
          <a:xfrm>
            <a:off x="2581800" y="1182739"/>
            <a:ext cx="6201202" cy="4921178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8D32D58D-D426-9117-9746-1CE154257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- Lösung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18E0BC8-1FBE-73AC-CA28-FA39E9B42B33}"/>
              </a:ext>
            </a:extLst>
          </p:cNvPr>
          <p:cNvSpPr txBox="1"/>
          <p:nvPr/>
        </p:nvSpPr>
        <p:spPr>
          <a:xfrm>
            <a:off x="8781141" y="115781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841785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D9F8B3-C7AD-EEB4-E943-DF13B16DD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7697490" cy="5042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Als nächstes wollen wir unsere Lampe, also die LED, </a:t>
            </a:r>
            <a:br>
              <a:rPr lang="de-DE" dirty="0"/>
            </a:br>
            <a:r>
              <a:rPr lang="de-DE" dirty="0"/>
              <a:t>per Schalter aktiv an- und ausschalten.</a:t>
            </a:r>
          </a:p>
          <a:p>
            <a:pPr>
              <a:spcBef>
                <a:spcPts val="3400"/>
              </a:spcBef>
            </a:pPr>
            <a:r>
              <a:rPr lang="de-DE" dirty="0"/>
              <a:t>Schalter verbindet immer zwei der drei Beinchen</a:t>
            </a:r>
          </a:p>
          <a:p>
            <a:r>
              <a:rPr lang="de-DE" dirty="0"/>
              <a:t>im Beispiel rechts verbindet er das mittlere und rechte Beinchen miteinander</a:t>
            </a:r>
          </a:p>
          <a:p>
            <a:pPr lvl="1">
              <a:lnSpc>
                <a:spcPct val="150000"/>
              </a:lnSpc>
              <a:spcAft>
                <a:spcPts val="1200"/>
              </a:spcAft>
              <a:buFont typeface="Systemschrift Normal"/>
              <a:buChar char="→"/>
            </a:pPr>
            <a:r>
              <a:rPr lang="de-DE" dirty="0"/>
              <a:t> </a:t>
            </a:r>
            <a:r>
              <a:rPr lang="de-DE" i="1" dirty="0" err="1"/>
              <a:t>digitalRead</a:t>
            </a:r>
            <a:r>
              <a:rPr lang="de-DE" i="1" dirty="0"/>
              <a:t>(4) </a:t>
            </a:r>
            <a:r>
              <a:rPr lang="de-DE" dirty="0"/>
              <a:t>würde eine 1 liefern</a:t>
            </a:r>
          </a:p>
          <a:p>
            <a:pPr>
              <a:spcBef>
                <a:spcPts val="2800"/>
              </a:spcBef>
            </a:pPr>
            <a:r>
              <a:rPr lang="de-DE" dirty="0"/>
              <a:t> Nutze dies und erweitere dein Programm:</a:t>
            </a:r>
            <a:br>
              <a:rPr lang="de-DE" dirty="0"/>
            </a:br>
            <a:r>
              <a:rPr lang="de-DE" dirty="0"/>
              <a:t> Wenn der Schalter nach rechts geschoben wird, </a:t>
            </a:r>
            <a:br>
              <a:rPr lang="de-DE" dirty="0"/>
            </a:br>
            <a:r>
              <a:rPr lang="de-DE" dirty="0"/>
              <a:t> soll die LED leuchten; nach links bedeutet aus.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B783E8C-3043-1F76-F728-E30D5DF37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per Schalter anmachen</a:t>
            </a:r>
          </a:p>
        </p:txBody>
      </p:sp>
      <p:pic>
        <p:nvPicPr>
          <p:cNvPr id="5" name="Grafik 4" descr="Ein Bild, das Design enthält.&#10;&#10;Automatisch generierte Beschreibung">
            <a:extLst>
              <a:ext uri="{FF2B5EF4-FFF2-40B4-BE49-F238E27FC236}">
                <a16:creationId xmlns:a16="http://schemas.microsoft.com/office/drawing/2014/main" id="{D75F1BB7-0216-22A1-BDC4-F4687A83A4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462" y="2061597"/>
            <a:ext cx="2213403" cy="2009330"/>
          </a:xfrm>
          <a:prstGeom prst="rect">
            <a:avLst/>
          </a:prstGeom>
        </p:spPr>
      </p:pic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C436358-1F72-6DF7-475C-61A6983D046A}"/>
              </a:ext>
            </a:extLst>
          </p:cNvPr>
          <p:cNvGrpSpPr/>
          <p:nvPr/>
        </p:nvGrpSpPr>
        <p:grpSpPr>
          <a:xfrm>
            <a:off x="8669871" y="3737295"/>
            <a:ext cx="2131994" cy="1996790"/>
            <a:chOff x="8669871" y="3737295"/>
            <a:chExt cx="2131994" cy="1996790"/>
          </a:xfrm>
        </p:grpSpPr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F1250CFC-C622-74FE-83E2-B0B50524EB64}"/>
                </a:ext>
              </a:extLst>
            </p:cNvPr>
            <p:cNvSpPr txBox="1"/>
            <p:nvPr/>
          </p:nvSpPr>
          <p:spPr>
            <a:xfrm>
              <a:off x="9017292" y="4533756"/>
              <a:ext cx="174251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an Pin 4 anschließen,</a:t>
              </a:r>
              <a:br>
                <a:rPr lang="de-DE" sz="2400" dirty="0"/>
              </a:br>
              <a:r>
                <a:rPr lang="de-DE" sz="2400" dirty="0"/>
                <a:t>ist INPUT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13081066-6D77-2D66-C8B1-9E7CFFF0CDB5}"/>
                </a:ext>
              </a:extLst>
            </p:cNvPr>
            <p:cNvSpPr txBox="1"/>
            <p:nvPr/>
          </p:nvSpPr>
          <p:spPr>
            <a:xfrm>
              <a:off x="10237574" y="4086154"/>
              <a:ext cx="564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5V</a:t>
              </a:r>
            </a:p>
          </p:txBody>
        </p:sp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99DB48D3-5E80-BB08-4202-C015CBF61D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40260" y="3737295"/>
              <a:ext cx="0" cy="78123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>
              <a:extLst>
                <a:ext uri="{FF2B5EF4-FFF2-40B4-BE49-F238E27FC236}">
                  <a16:creationId xmlns:a16="http://schemas.microsoft.com/office/drawing/2014/main" id="{E839758C-9E5F-6847-53D0-2AA001FFE9F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14168" y="3749835"/>
              <a:ext cx="224680" cy="32109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D6D6287A-E7BE-E980-F752-D4124BF1BEC5}"/>
                </a:ext>
              </a:extLst>
            </p:cNvPr>
            <p:cNvSpPr txBox="1"/>
            <p:nvPr/>
          </p:nvSpPr>
          <p:spPr>
            <a:xfrm>
              <a:off x="8669871" y="4080783"/>
              <a:ext cx="8696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GND</a:t>
              </a:r>
            </a:p>
          </p:txBody>
        </p: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4A94D714-C6B3-F546-16BF-C19C2AC6A8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30872" y="3737295"/>
              <a:ext cx="180624" cy="33363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CA0A784C-F2ED-B7AA-5598-4F685D6A7F6D}"/>
              </a:ext>
            </a:extLst>
          </p:cNvPr>
          <p:cNvSpPr txBox="1"/>
          <p:nvPr/>
        </p:nvSpPr>
        <p:spPr>
          <a:xfrm>
            <a:off x="10237574" y="3372890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502704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17D23-4B92-5BC0-839C-7FE5FB6A7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01F14AF-04BA-71B1-E1EA-C814DC1A9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4450976" cy="5042302"/>
          </a:xfrm>
        </p:spPr>
        <p:txBody>
          <a:bodyPr>
            <a:normAutofit/>
          </a:bodyPr>
          <a:lstStyle/>
          <a:p>
            <a:pPr>
              <a:spcBef>
                <a:spcPts val="3400"/>
              </a:spcBef>
            </a:pPr>
            <a:endParaRPr lang="de-DE" dirty="0"/>
          </a:p>
          <a:p>
            <a:pPr>
              <a:spcBef>
                <a:spcPts val="3400"/>
              </a:spcBef>
            </a:pPr>
            <a:r>
              <a:rPr lang="de-DE" dirty="0"/>
              <a:t>Unter der bereits verbauten LED ist Platz für den Schalter. </a:t>
            </a:r>
          </a:p>
          <a:p>
            <a:pPr>
              <a:spcBef>
                <a:spcPts val="3400"/>
              </a:spcBef>
            </a:pPr>
            <a:r>
              <a:rPr lang="de-DE" dirty="0"/>
              <a:t>Beachte, dass du den Schalter im Haus nur nach oben oder unten schieben kannst.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C464B99-1AAD-981B-8EDC-8DB30AC8B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per Schalter anmachen</a:t>
            </a:r>
          </a:p>
        </p:txBody>
      </p:sp>
      <p:pic>
        <p:nvPicPr>
          <p:cNvPr id="8" name="Grafik 7" descr="Ein Bild, das Elektronik, Kabel, Elektrische Leitungen, Maschine enthält.&#10;&#10;Automatisch generierte Beschreibung">
            <a:extLst>
              <a:ext uri="{FF2B5EF4-FFF2-40B4-BE49-F238E27FC236}">
                <a16:creationId xmlns:a16="http://schemas.microsoft.com/office/drawing/2014/main" id="{381EB5A6-7A03-DE61-B068-6ABAB40F0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7"/>
          <a:stretch/>
        </p:blipFill>
        <p:spPr>
          <a:xfrm>
            <a:off x="5701553" y="1391066"/>
            <a:ext cx="5956062" cy="4507609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D6F689A7-ED37-6208-FEF2-2C17DCF3345D}"/>
              </a:ext>
            </a:extLst>
          </p:cNvPr>
          <p:cNvSpPr/>
          <p:nvPr/>
        </p:nvSpPr>
        <p:spPr>
          <a:xfrm>
            <a:off x="7731455" y="2456729"/>
            <a:ext cx="1440000" cy="144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A911EE5-14E6-9512-0B0F-7B4EE5919694}"/>
              </a:ext>
            </a:extLst>
          </p:cNvPr>
          <p:cNvSpPr txBox="1"/>
          <p:nvPr/>
        </p:nvSpPr>
        <p:spPr>
          <a:xfrm>
            <a:off x="11657615" y="565245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782126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206A-0706-2683-BA3A-CF8A7D544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2E2480B-8117-4C03-B728-19036FAA3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92" y="158574"/>
            <a:ext cx="8806779" cy="533404"/>
          </a:xfrm>
        </p:spPr>
        <p:txBody>
          <a:bodyPr/>
          <a:lstStyle/>
          <a:p>
            <a:r>
              <a:rPr lang="de-DE" dirty="0"/>
              <a:t>Licht per Schalter anmachen - Lösung</a:t>
            </a:r>
          </a:p>
        </p:txBody>
      </p:sp>
      <p:pic>
        <p:nvPicPr>
          <p:cNvPr id="15" name="Inhaltsplatzhalter 14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5192A9EC-CE97-0BE8-A17E-1141D20008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115" y="1041893"/>
            <a:ext cx="6627770" cy="5343547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A68A2E4-AA65-B41B-2008-1CA4EA4565B1}"/>
              </a:ext>
            </a:extLst>
          </p:cNvPr>
          <p:cNvSpPr txBox="1"/>
          <p:nvPr/>
        </p:nvSpPr>
        <p:spPr>
          <a:xfrm>
            <a:off x="9409885" y="1041893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600756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7E163EC-71EE-071F-1AFE-B08D61754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5017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Manchmal ist es sinnvoll, sich Variablenwerte, die Ausgabewerte von Sensoren oder Rechenergebnisse anzeigen zu lassen. Du kannst dir aber auch Text anzeigen lassen. Das geht mit dem seriellen Monitor.</a:t>
            </a:r>
          </a:p>
          <a:p>
            <a:pPr>
              <a:spcBef>
                <a:spcPts val="2800"/>
              </a:spcBef>
            </a:pPr>
            <a:r>
              <a:rPr lang="de-DE" dirty="0"/>
              <a:t>Füge im </a:t>
            </a:r>
            <a:r>
              <a:rPr lang="de-DE" i="1" dirty="0" err="1"/>
              <a:t>void</a:t>
            </a:r>
            <a:r>
              <a:rPr lang="de-DE" i="1" dirty="0"/>
              <a:t> </a:t>
            </a:r>
            <a:r>
              <a:rPr lang="de-DE" i="1" dirty="0" err="1"/>
              <a:t>setup</a:t>
            </a:r>
            <a:r>
              <a:rPr lang="de-DE" i="1" dirty="0"/>
              <a:t>() </a:t>
            </a:r>
            <a:r>
              <a:rPr lang="de-DE" dirty="0"/>
              <a:t>folgende Zeile ein: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i="1" dirty="0"/>
              <a:t>   </a:t>
            </a:r>
            <a:r>
              <a:rPr lang="de-DE" i="1" dirty="0" err="1"/>
              <a:t>Serial.begin</a:t>
            </a:r>
            <a:r>
              <a:rPr lang="de-DE" i="1" dirty="0"/>
              <a:t>(9600);</a:t>
            </a:r>
            <a:endParaRPr lang="de-DE" dirty="0"/>
          </a:p>
          <a:p>
            <a:pPr>
              <a:spcBef>
                <a:spcPts val="2800"/>
              </a:spcBef>
            </a:pPr>
            <a:r>
              <a:rPr lang="de-DE" dirty="0"/>
              <a:t>In der Loop kannst du es so benutzen: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i="1" dirty="0"/>
              <a:t>   </a:t>
            </a:r>
            <a:r>
              <a:rPr lang="de-DE" i="1" dirty="0" err="1"/>
              <a:t>Serial.println</a:t>
            </a:r>
            <a:r>
              <a:rPr lang="de-DE" i="1" dirty="0"/>
              <a:t>("Programmieren macht Spaß");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i="1" dirty="0"/>
              <a:t>   </a:t>
            </a:r>
            <a:r>
              <a:rPr lang="de-DE" i="1" dirty="0" err="1"/>
              <a:t>Serial.println</a:t>
            </a:r>
            <a:r>
              <a:rPr lang="de-DE" i="1" dirty="0"/>
              <a:t>(</a:t>
            </a:r>
            <a:r>
              <a:rPr lang="de-DE" i="1" dirty="0" err="1"/>
              <a:t>digitalRead</a:t>
            </a:r>
            <a:r>
              <a:rPr lang="de-DE" i="1" dirty="0"/>
              <a:t>(4));</a:t>
            </a:r>
          </a:p>
          <a:p>
            <a:pPr marL="0" indent="0">
              <a:spcBef>
                <a:spcPts val="2200"/>
              </a:spcBef>
              <a:buNone/>
            </a:pPr>
            <a:r>
              <a:rPr lang="de-DE" sz="2400" dirty="0"/>
              <a:t>Text muss immer in Anführungszeichen gesetzt werden, Variablen nicht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1587936-5241-8242-EB2C-615834F0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Exkurs: Serieller Monitor</a:t>
            </a:r>
          </a:p>
        </p:txBody>
      </p:sp>
    </p:spTree>
    <p:extLst>
      <p:ext uri="{BB962C8B-B14F-4D97-AF65-F5344CB8AC3E}">
        <p14:creationId xmlns:p14="http://schemas.microsoft.com/office/powerpoint/2010/main" val="6080177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EDA28-3CC6-A8A3-F9C5-C46DF755A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BCC5B68-6B1A-644B-BB48-5FD36A354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5017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dirty="0"/>
              <a:t>Über den Reiter Werkzeuge kannst du den seriellen Monitor auswählen. </a:t>
            </a:r>
            <a:br>
              <a:rPr lang="de-DE" sz="2400" dirty="0"/>
            </a:br>
            <a:r>
              <a:rPr lang="de-DE" sz="2400" dirty="0"/>
              <a:t>Dort erscheinen deine Ausgaben.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C89F335-9AC6-A6A9-71A3-8F3C3BDC6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Exkurs: Serieller Monitor</a:t>
            </a:r>
          </a:p>
        </p:txBody>
      </p:sp>
      <p:pic>
        <p:nvPicPr>
          <p:cNvPr id="7" name="Grafik 6" descr="Ein Bild, das Text, Screenshot, Software, Zahl enthält.&#10;&#10;Automatisch generierte Beschreibung">
            <a:extLst>
              <a:ext uri="{FF2B5EF4-FFF2-40B4-BE49-F238E27FC236}">
                <a16:creationId xmlns:a16="http://schemas.microsoft.com/office/drawing/2014/main" id="{59DAD1E2-1BB6-6217-B397-3199F5AA9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65" y="2337092"/>
            <a:ext cx="5891264" cy="3256193"/>
          </a:xfrm>
          <a:prstGeom prst="rect">
            <a:avLst/>
          </a:prstGeom>
        </p:spPr>
      </p:pic>
      <p:pic>
        <p:nvPicPr>
          <p:cNvPr id="5" name="Grafik 4" descr="Ein Bild, das Software, Text, Computersymbol, Betriebssystem enthält.&#10;&#10;Automatisch generierte Beschreibung">
            <a:extLst>
              <a:ext uri="{FF2B5EF4-FFF2-40B4-BE49-F238E27FC236}">
                <a16:creationId xmlns:a16="http://schemas.microsoft.com/office/drawing/2014/main" id="{F31BD7A5-D918-9D4A-91E9-C4412DAB9C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85"/>
          <a:stretch/>
        </p:blipFill>
        <p:spPr>
          <a:xfrm>
            <a:off x="7729576" y="1789069"/>
            <a:ext cx="3243224" cy="435223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3F9E3D1-84A7-15F2-F73C-4F004AD3DABE}"/>
              </a:ext>
            </a:extLst>
          </p:cNvPr>
          <p:cNvSpPr txBox="1"/>
          <p:nvPr/>
        </p:nvSpPr>
        <p:spPr>
          <a:xfrm>
            <a:off x="6863329" y="2337092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49D38A8-BF78-8DD7-8FFF-567AB2CA9081}"/>
              </a:ext>
            </a:extLst>
          </p:cNvPr>
          <p:cNvSpPr txBox="1"/>
          <p:nvPr/>
        </p:nvSpPr>
        <p:spPr>
          <a:xfrm>
            <a:off x="11022931" y="179007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102785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7DFD084-EC09-3DFB-6800-42963FDD7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5050174"/>
          </a:xfrm>
        </p:spPr>
        <p:txBody>
          <a:bodyPr>
            <a:normAutofit/>
          </a:bodyPr>
          <a:lstStyle/>
          <a:p>
            <a:r>
              <a:rPr lang="de-DE" dirty="0"/>
              <a:t>Unsere Lampe leuchtet sehr hell. </a:t>
            </a:r>
            <a:br>
              <a:rPr lang="de-DE" dirty="0"/>
            </a:br>
            <a:r>
              <a:rPr lang="de-DE" dirty="0"/>
              <a:t>Es wäre toll, wenn wir sie auch dimmen könnten.</a:t>
            </a:r>
          </a:p>
          <a:p>
            <a:r>
              <a:rPr lang="de-DE" dirty="0"/>
              <a:t>Das geht mit einem Potentiometer.</a:t>
            </a:r>
            <a:br>
              <a:rPr lang="de-DE" dirty="0"/>
            </a:br>
            <a:r>
              <a:rPr lang="de-DE" dirty="0"/>
              <a:t>Das ist ein Widerstand, der mechanisch </a:t>
            </a:r>
            <a:br>
              <a:rPr lang="de-DE" dirty="0"/>
            </a:br>
            <a:r>
              <a:rPr lang="de-DE" dirty="0"/>
              <a:t>verändert werden kann.</a:t>
            </a:r>
          </a:p>
          <a:p>
            <a:endParaRPr lang="de-DE" dirty="0"/>
          </a:p>
          <a:p>
            <a:r>
              <a:rPr lang="de-DE" dirty="0"/>
              <a:t>Analoge Pins werden meistens dazu benutzt, </a:t>
            </a:r>
            <a:br>
              <a:rPr lang="de-DE" dirty="0"/>
            </a:br>
            <a:r>
              <a:rPr lang="de-DE" dirty="0"/>
              <a:t>Sensorwerte zu lesen und zu verarbeiten,</a:t>
            </a:r>
            <a:br>
              <a:rPr lang="de-DE" dirty="0"/>
            </a:br>
            <a:r>
              <a:rPr lang="de-DE" dirty="0"/>
              <a:t>ihr Wertebereich liegt zwischen 0 und 1023,</a:t>
            </a:r>
          </a:p>
          <a:p>
            <a:r>
              <a:rPr lang="de-DE" dirty="0"/>
              <a:t>Auslesebefehl lautet: </a:t>
            </a:r>
            <a:br>
              <a:rPr lang="de-DE" dirty="0"/>
            </a:br>
            <a:r>
              <a:rPr lang="de-DE" sz="2800" i="1" dirty="0" err="1"/>
              <a:t>analogRead</a:t>
            </a:r>
            <a:r>
              <a:rPr lang="de-DE" sz="2800" i="1" dirty="0"/>
              <a:t>(</a:t>
            </a:r>
            <a:r>
              <a:rPr lang="de-DE" sz="2800" i="1" dirty="0" err="1"/>
              <a:t>analoger_Pin</a:t>
            </a:r>
            <a:r>
              <a:rPr lang="de-DE" sz="2800" i="1" dirty="0"/>
              <a:t>); hier ist der analoge Pin A0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187CEBA-C109-7900-EB52-3403C63DD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LED dimmen</a:t>
            </a:r>
          </a:p>
        </p:txBody>
      </p:sp>
      <p:pic>
        <p:nvPicPr>
          <p:cNvPr id="5" name="Grafik 4" descr="Ein Bild, das Zylinder enthält.&#10;&#10;Automatisch generierte Beschreibung">
            <a:extLst>
              <a:ext uri="{FF2B5EF4-FFF2-40B4-BE49-F238E27FC236}">
                <a16:creationId xmlns:a16="http://schemas.microsoft.com/office/drawing/2014/main" id="{C8399EE5-E55E-8BB3-CCD6-C03A24CC5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0" t="13489" r="26094" b="16893"/>
          <a:stretch/>
        </p:blipFill>
        <p:spPr>
          <a:xfrm>
            <a:off x="9539416" y="1285103"/>
            <a:ext cx="1631092" cy="2582562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4F354414-4329-546B-99AE-D1A929212275}"/>
              </a:ext>
            </a:extLst>
          </p:cNvPr>
          <p:cNvGrpSpPr/>
          <p:nvPr/>
        </p:nvGrpSpPr>
        <p:grpSpPr>
          <a:xfrm>
            <a:off x="9324780" y="3799081"/>
            <a:ext cx="2131994" cy="2374813"/>
            <a:chOff x="8991148" y="3984432"/>
            <a:chExt cx="2131994" cy="2374813"/>
          </a:xfrm>
        </p:grpSpPr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09D21241-BF71-917D-8E63-58B05F307D6D}"/>
                </a:ext>
              </a:extLst>
            </p:cNvPr>
            <p:cNvSpPr txBox="1"/>
            <p:nvPr/>
          </p:nvSpPr>
          <p:spPr>
            <a:xfrm>
              <a:off x="9205784" y="4789585"/>
              <a:ext cx="17425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an analogen Pin A0 anschließen</a:t>
              </a:r>
              <a:br>
                <a:rPr lang="de-DE" sz="2400" dirty="0"/>
              </a:br>
              <a:endParaRPr lang="de-DE" sz="2400" dirty="0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7F9F08E9-5443-0231-7C34-ADFCC06AFA30}"/>
                </a:ext>
              </a:extLst>
            </p:cNvPr>
            <p:cNvSpPr txBox="1"/>
            <p:nvPr/>
          </p:nvSpPr>
          <p:spPr>
            <a:xfrm>
              <a:off x="10558851" y="4333291"/>
              <a:ext cx="564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5V</a:t>
              </a:r>
            </a:p>
          </p:txBody>
        </p: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DF84B9E1-27D1-93FC-6391-0CD9CFC2B3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61537" y="3984432"/>
              <a:ext cx="0" cy="78123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5B191B2F-D8CB-7706-5DAB-7EF63F235E7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435445" y="3996972"/>
              <a:ext cx="224680" cy="32109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A55C4E84-036F-87B7-A038-E22593CAD7FC}"/>
                </a:ext>
              </a:extLst>
            </p:cNvPr>
            <p:cNvSpPr txBox="1"/>
            <p:nvPr/>
          </p:nvSpPr>
          <p:spPr>
            <a:xfrm>
              <a:off x="8991148" y="4327920"/>
              <a:ext cx="8696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GND</a:t>
              </a:r>
            </a:p>
          </p:txBody>
        </p:sp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C2A8C0DC-51A0-281C-61AF-35E5B9735E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52149" y="3984432"/>
              <a:ext cx="180624" cy="33363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2A951374-AA9B-0181-DCAF-E7D7558BAF3C}"/>
              </a:ext>
            </a:extLst>
          </p:cNvPr>
          <p:cNvSpPr txBox="1"/>
          <p:nvPr/>
        </p:nvSpPr>
        <p:spPr>
          <a:xfrm>
            <a:off x="10892483" y="3546573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499439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F608C-F0C1-429A-49CE-614D033B9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61637BC-49DA-498D-CCCB-BE69C8138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8613949" cy="5215296"/>
          </a:xfrm>
        </p:spPr>
        <p:txBody>
          <a:bodyPr>
            <a:noAutofit/>
          </a:bodyPr>
          <a:lstStyle/>
          <a:p>
            <a:r>
              <a:rPr lang="de-DE" dirty="0"/>
              <a:t>Auslesebefehl: </a:t>
            </a:r>
            <a:r>
              <a:rPr lang="de-DE" i="1" dirty="0" err="1"/>
              <a:t>analogRead</a:t>
            </a:r>
            <a:r>
              <a:rPr lang="de-DE" i="1" dirty="0"/>
              <a:t>(</a:t>
            </a:r>
            <a:r>
              <a:rPr lang="de-DE" i="1" dirty="0" err="1"/>
              <a:t>analoger_Pin</a:t>
            </a:r>
            <a:r>
              <a:rPr lang="de-DE" i="1" dirty="0"/>
              <a:t>); </a:t>
            </a:r>
            <a:endParaRPr lang="de-DE" dirty="0"/>
          </a:p>
          <a:p>
            <a:pPr>
              <a:spcBef>
                <a:spcPts val="2200"/>
              </a:spcBef>
            </a:pPr>
            <a:r>
              <a:rPr lang="de-DE" dirty="0"/>
              <a:t>Wert speichern wir z.B. in:</a:t>
            </a:r>
            <a:br>
              <a:rPr lang="de-DE" dirty="0"/>
            </a:br>
            <a:r>
              <a:rPr lang="de-DE" i="1" dirty="0" err="1"/>
              <a:t>Wert_Potentiometer</a:t>
            </a:r>
            <a:r>
              <a:rPr lang="de-DE" i="1" dirty="0"/>
              <a:t> = </a:t>
            </a:r>
            <a:r>
              <a:rPr lang="de-DE" i="1" dirty="0" err="1"/>
              <a:t>analogRead</a:t>
            </a:r>
            <a:r>
              <a:rPr lang="de-DE" i="1" dirty="0"/>
              <a:t>(</a:t>
            </a:r>
            <a:r>
              <a:rPr lang="de-DE" i="1" dirty="0" err="1"/>
              <a:t>analoger_Pin</a:t>
            </a:r>
            <a:r>
              <a:rPr lang="de-DE" i="1" dirty="0"/>
              <a:t>);</a:t>
            </a:r>
            <a:endParaRPr lang="de-DE" dirty="0"/>
          </a:p>
          <a:p>
            <a:pPr>
              <a:spcBef>
                <a:spcPts val="2200"/>
              </a:spcBef>
              <a:spcAft>
                <a:spcPts val="1200"/>
              </a:spcAft>
            </a:pPr>
            <a:r>
              <a:rPr lang="de-DE" dirty="0"/>
              <a:t>Diesen Wert können wir der LED statt dem HIGH-Signal geben, um die Helligkeit zu regeln.</a:t>
            </a:r>
            <a:br>
              <a:rPr lang="de-DE" dirty="0"/>
            </a:br>
            <a:r>
              <a:rPr lang="de-DE" dirty="0"/>
              <a:t>Neuer Befehl: </a:t>
            </a:r>
            <a:r>
              <a:rPr lang="de-DE" i="1" dirty="0" err="1"/>
              <a:t>analogWrite</a:t>
            </a:r>
            <a:r>
              <a:rPr lang="de-DE" i="1" dirty="0"/>
              <a:t>(</a:t>
            </a:r>
            <a:r>
              <a:rPr lang="de-DE" i="1" dirty="0" err="1"/>
              <a:t>digitaler_LED</a:t>
            </a:r>
            <a:r>
              <a:rPr lang="de-DE" i="1" dirty="0"/>
              <a:t>-Pin, Helligkeitswert);</a:t>
            </a:r>
          </a:p>
          <a:p>
            <a:r>
              <a:rPr lang="de-DE" b="1" dirty="0"/>
              <a:t>Achtung</a:t>
            </a:r>
            <a:r>
              <a:rPr lang="de-DE" dirty="0"/>
              <a:t>: 	Die LED kann aber nur Werte zwischen </a:t>
            </a:r>
            <a:br>
              <a:rPr lang="de-DE" dirty="0"/>
            </a:br>
            <a:r>
              <a:rPr lang="de-DE" dirty="0"/>
              <a:t>		0 und 255 bekommen. Analoger Pin liefert 			Werte zwischen 0 und 1023.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A1FA46E-1D44-9591-85FF-043BF05DF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LED dimmen</a:t>
            </a:r>
          </a:p>
        </p:txBody>
      </p:sp>
      <p:pic>
        <p:nvPicPr>
          <p:cNvPr id="4" name="Grafik 3" descr="Ein Bild, das Zylinder enthält.&#10;&#10;Automatisch generierte Beschreibung">
            <a:extLst>
              <a:ext uri="{FF2B5EF4-FFF2-40B4-BE49-F238E27FC236}">
                <a16:creationId xmlns:a16="http://schemas.microsoft.com/office/drawing/2014/main" id="{88EB84EF-E9EF-0A77-08A2-79CBA190BE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0" t="13489" r="26094" b="16893"/>
          <a:stretch/>
        </p:blipFill>
        <p:spPr>
          <a:xfrm>
            <a:off x="9539416" y="1285103"/>
            <a:ext cx="1631092" cy="2582562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610C7C5A-9293-4D8E-4D05-19EB1916FB08}"/>
              </a:ext>
            </a:extLst>
          </p:cNvPr>
          <p:cNvGrpSpPr/>
          <p:nvPr/>
        </p:nvGrpSpPr>
        <p:grpSpPr>
          <a:xfrm>
            <a:off x="9324780" y="3799081"/>
            <a:ext cx="2131994" cy="2374813"/>
            <a:chOff x="8991148" y="3984432"/>
            <a:chExt cx="2131994" cy="2374813"/>
          </a:xfrm>
        </p:grpSpPr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54D1BCF0-95C7-D534-DEA3-91077028796C}"/>
                </a:ext>
              </a:extLst>
            </p:cNvPr>
            <p:cNvSpPr txBox="1"/>
            <p:nvPr/>
          </p:nvSpPr>
          <p:spPr>
            <a:xfrm>
              <a:off x="9205784" y="4789585"/>
              <a:ext cx="17425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an analogen Pin A0 anschließen</a:t>
              </a:r>
              <a:br>
                <a:rPr lang="de-DE" sz="2400" dirty="0"/>
              </a:br>
              <a:endParaRPr lang="de-DE" sz="2400" dirty="0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8C6B85DB-D0D7-3917-1110-F1CCEA6BBC45}"/>
                </a:ext>
              </a:extLst>
            </p:cNvPr>
            <p:cNvSpPr txBox="1"/>
            <p:nvPr/>
          </p:nvSpPr>
          <p:spPr>
            <a:xfrm>
              <a:off x="10558851" y="4333291"/>
              <a:ext cx="564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5V</a:t>
              </a:r>
            </a:p>
          </p:txBody>
        </p:sp>
        <p:cxnSp>
          <p:nvCxnSpPr>
            <p:cNvPr id="16" name="Gerade Verbindung mit Pfeil 15">
              <a:extLst>
                <a:ext uri="{FF2B5EF4-FFF2-40B4-BE49-F238E27FC236}">
                  <a16:creationId xmlns:a16="http://schemas.microsoft.com/office/drawing/2014/main" id="{8F4F3085-5845-219D-CFCE-E83691084B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61537" y="3984432"/>
              <a:ext cx="0" cy="78123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Gerade Verbindung mit Pfeil 16">
              <a:extLst>
                <a:ext uri="{FF2B5EF4-FFF2-40B4-BE49-F238E27FC236}">
                  <a16:creationId xmlns:a16="http://schemas.microsoft.com/office/drawing/2014/main" id="{06E9A228-2448-65D6-BD76-77219A44759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435445" y="3996972"/>
              <a:ext cx="224680" cy="32109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064E38A9-F075-10B8-C319-BE818A7050FD}"/>
                </a:ext>
              </a:extLst>
            </p:cNvPr>
            <p:cNvSpPr txBox="1"/>
            <p:nvPr/>
          </p:nvSpPr>
          <p:spPr>
            <a:xfrm>
              <a:off x="8991148" y="4327920"/>
              <a:ext cx="8696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GND</a:t>
              </a:r>
            </a:p>
          </p:txBody>
        </p: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471BB8FA-D75A-EC8C-DEC9-6746C74617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52149" y="3984432"/>
              <a:ext cx="180624" cy="33363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70E6EFF3-4EB6-A4BA-4F02-E907EA31CB82}"/>
              </a:ext>
            </a:extLst>
          </p:cNvPr>
          <p:cNvSpPr txBox="1"/>
          <p:nvPr/>
        </p:nvSpPr>
        <p:spPr>
          <a:xfrm>
            <a:off x="10892483" y="3546573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45197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930A5-FF00-A33C-BB16-10A172660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777C6EC-89F1-2E0B-E823-0092F57BB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9087853" cy="4754566"/>
          </a:xfrm>
        </p:spPr>
        <p:txBody>
          <a:bodyPr/>
          <a:lstStyle/>
          <a:p>
            <a:endParaRPr lang="de-DE" dirty="0"/>
          </a:p>
          <a:p>
            <a:pPr>
              <a:lnSpc>
                <a:spcPct val="150000"/>
              </a:lnSpc>
            </a:pPr>
            <a:r>
              <a:rPr lang="de-DE" dirty="0"/>
              <a:t>Steuerungssysteme</a:t>
            </a:r>
          </a:p>
          <a:p>
            <a:pPr lvl="1">
              <a:lnSpc>
                <a:spcPct val="150000"/>
              </a:lnSpc>
            </a:pPr>
            <a:r>
              <a:rPr lang="de-DE" sz="2800" dirty="0"/>
              <a:t>zentrale Steuerung mittels Tablets</a:t>
            </a:r>
          </a:p>
          <a:p>
            <a:pPr lvl="1">
              <a:lnSpc>
                <a:spcPct val="150000"/>
              </a:lnSpc>
            </a:pPr>
            <a:r>
              <a:rPr lang="de-DE" sz="2800" dirty="0"/>
              <a:t>Sprachassistenten wie z.B. Alexa oder Google </a:t>
            </a:r>
            <a:r>
              <a:rPr lang="de-DE" sz="2800" dirty="0" err="1"/>
              <a:t>Assistant</a:t>
            </a:r>
            <a:endParaRPr lang="de-DE" sz="2800" dirty="0"/>
          </a:p>
          <a:p>
            <a:pPr lvl="1">
              <a:lnSpc>
                <a:spcPct val="150000"/>
              </a:lnSpc>
            </a:pPr>
            <a:r>
              <a:rPr lang="de-DE" sz="2800" dirty="0"/>
              <a:t>Apps, auch per Fernzugriff möglich</a:t>
            </a:r>
          </a:p>
          <a:p>
            <a:pPr lvl="1"/>
            <a:endParaRPr lang="de-DE" sz="2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552C5C4-F44D-36EC-1E6B-970697B71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Komponenten</a:t>
            </a:r>
          </a:p>
        </p:txBody>
      </p:sp>
    </p:spTree>
    <p:extLst>
      <p:ext uri="{BB962C8B-B14F-4D97-AF65-F5344CB8AC3E}">
        <p14:creationId xmlns:p14="http://schemas.microsoft.com/office/powerpoint/2010/main" val="15985329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EDCD4-9871-1E4E-9B96-D81C08345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DFF5D8A-A06A-FA1E-E0AC-CDAFFAB15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4056529" cy="5215296"/>
          </a:xfrm>
        </p:spPr>
        <p:txBody>
          <a:bodyPr>
            <a:noAutofit/>
          </a:bodyPr>
          <a:lstStyle/>
          <a:p>
            <a:pPr>
              <a:spcBef>
                <a:spcPts val="2200"/>
              </a:spcBef>
            </a:pPr>
            <a:endParaRPr lang="de-DE" dirty="0"/>
          </a:p>
          <a:p>
            <a:pPr>
              <a:spcBef>
                <a:spcPts val="2200"/>
              </a:spcBef>
            </a:pPr>
            <a:r>
              <a:rPr lang="de-DE" dirty="0"/>
              <a:t>Installiere das Potentiometer unter dem Schalter. </a:t>
            </a:r>
          </a:p>
          <a:p>
            <a:pPr>
              <a:spcBef>
                <a:spcPts val="2200"/>
              </a:spcBef>
            </a:pPr>
            <a:r>
              <a:rPr lang="de-DE" dirty="0"/>
              <a:t>Passe das Programm an und dimme die LED nur, wenn der Schalter betätigt wurde.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B9E587E-E0A6-B77B-D4E1-E6C160ADF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LED dimmen</a:t>
            </a:r>
          </a:p>
        </p:txBody>
      </p:sp>
      <p:pic>
        <p:nvPicPr>
          <p:cNvPr id="6" name="Grafik 5" descr="Ein Bild, das Elektronik, Kabel, Elektrische Leitungen, Maschine enthält.&#10;&#10;Automatisch generierte Beschreibung">
            <a:extLst>
              <a:ext uri="{FF2B5EF4-FFF2-40B4-BE49-F238E27FC236}">
                <a16:creationId xmlns:a16="http://schemas.microsoft.com/office/drawing/2014/main" id="{224F3621-CB9C-A58F-7588-14CAD33E9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7"/>
          <a:stretch/>
        </p:blipFill>
        <p:spPr>
          <a:xfrm>
            <a:off x="5159885" y="1391066"/>
            <a:ext cx="6193915" cy="46876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6D4BB50-76E4-7BF6-4603-25C9258C9095}"/>
              </a:ext>
            </a:extLst>
          </p:cNvPr>
          <p:cNvSpPr/>
          <p:nvPr/>
        </p:nvSpPr>
        <p:spPr>
          <a:xfrm>
            <a:off x="6974637" y="3361762"/>
            <a:ext cx="1980000" cy="198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428A0BC-540C-C879-463A-E03992E270B1}"/>
              </a:ext>
            </a:extLst>
          </p:cNvPr>
          <p:cNvSpPr txBox="1"/>
          <p:nvPr/>
        </p:nvSpPr>
        <p:spPr>
          <a:xfrm>
            <a:off x="11338219" y="583246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035943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E6BB0-ABFA-B777-5C26-14594715F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09972472-84BE-D596-CB99-07404B8F63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907" y="988540"/>
            <a:ext cx="5068186" cy="5328093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2E8D7578-5536-D871-1128-8D6409E5A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LED dimmen - Lösung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76B20-733E-1DF3-5D24-B438860AA34C}"/>
              </a:ext>
            </a:extLst>
          </p:cNvPr>
          <p:cNvSpPr txBox="1"/>
          <p:nvPr/>
        </p:nvSpPr>
        <p:spPr>
          <a:xfrm>
            <a:off x="8630093" y="988540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419753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456C2BD-7CDC-DF4F-966B-E28E36E63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1" y="1123719"/>
            <a:ext cx="5079999" cy="5582199"/>
          </a:xfrm>
        </p:spPr>
        <p:txBody>
          <a:bodyPr>
            <a:normAutofit/>
          </a:bodyPr>
          <a:lstStyle/>
          <a:p>
            <a:pPr marL="0" indent="0">
              <a:spcAft>
                <a:spcPts val="1800"/>
              </a:spcAft>
              <a:buNone/>
            </a:pPr>
            <a:r>
              <a:rPr lang="de-DE" dirty="0"/>
              <a:t>Mit Hilfe eines Lichtsensors können wir unsere LED auch automatisch anmachen, weil es z.B. zu dunkel geworden ist.</a:t>
            </a:r>
          </a:p>
          <a:p>
            <a:r>
              <a:rPr lang="de-DE" dirty="0"/>
              <a:t>Baue die Schaltung nach und erweitere dein Programm um die Variable </a:t>
            </a:r>
            <a:r>
              <a:rPr lang="de-DE" i="1" dirty="0"/>
              <a:t>Wert-Lichtsensor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/>
              <a:t>in welcher du den Wert des Sensors am analogen Pin A1 speicherst.</a:t>
            </a:r>
          </a:p>
          <a:p>
            <a:r>
              <a:rPr lang="de-DE" dirty="0"/>
              <a:t>Lass dir den Wert im seriellen Monitor anzeigen.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79C2FFA-469A-141E-24D5-7F26C98F5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automatisch einschalten</a:t>
            </a:r>
          </a:p>
        </p:txBody>
      </p:sp>
      <p:pic>
        <p:nvPicPr>
          <p:cNvPr id="5" name="Grafik 4" descr="Ein Bild, das Text, Elektronik, Elektrisches Bauelement, Elektronisches Bauteil enthält.&#10;&#10;Automatisch generierte Beschreibung">
            <a:extLst>
              <a:ext uri="{FF2B5EF4-FFF2-40B4-BE49-F238E27FC236}">
                <a16:creationId xmlns:a16="http://schemas.microsoft.com/office/drawing/2014/main" id="{40C67922-4C38-CC8F-46E5-DDB57308A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1" y="1238795"/>
            <a:ext cx="6216502" cy="5123905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DB55FF7-815A-3587-9879-6B1E1AF8E52D}"/>
              </a:ext>
            </a:extLst>
          </p:cNvPr>
          <p:cNvGrpSpPr/>
          <p:nvPr/>
        </p:nvGrpSpPr>
        <p:grpSpPr>
          <a:xfrm>
            <a:off x="6375402" y="5283200"/>
            <a:ext cx="1143000" cy="546100"/>
            <a:chOff x="6375402" y="5283200"/>
            <a:chExt cx="1143000" cy="546100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B8CC55AF-4BEB-32E8-F8D8-12C938359E87}"/>
                </a:ext>
              </a:extLst>
            </p:cNvPr>
            <p:cNvSpPr/>
            <p:nvPr/>
          </p:nvSpPr>
          <p:spPr>
            <a:xfrm>
              <a:off x="6375402" y="5283200"/>
              <a:ext cx="1054098" cy="444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Inhaltsplatzhalter 1">
              <a:extLst>
                <a:ext uri="{FF2B5EF4-FFF2-40B4-BE49-F238E27FC236}">
                  <a16:creationId xmlns:a16="http://schemas.microsoft.com/office/drawing/2014/main" id="{FF2AB34E-4C40-D5FF-7998-2A1020ACB406}"/>
                </a:ext>
              </a:extLst>
            </p:cNvPr>
            <p:cNvSpPr txBox="1">
              <a:spLocks/>
            </p:cNvSpPr>
            <p:nvPr/>
          </p:nvSpPr>
          <p:spPr>
            <a:xfrm>
              <a:off x="6375402" y="5283200"/>
              <a:ext cx="1143000" cy="5461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1800"/>
                </a:spcAft>
                <a:buFont typeface="Arial" panose="020B0604020202020204" pitchFamily="34" charset="0"/>
                <a:buNone/>
              </a:pPr>
              <a:r>
                <a:rPr lang="de-DE" dirty="0"/>
                <a:t>10 </a:t>
              </a:r>
              <a:r>
                <a:rPr lang="de-DE" dirty="0" err="1"/>
                <a:t>k</a:t>
              </a:r>
              <a:r>
                <a:rPr lang="de-DE" dirty="0"/>
                <a:t>Ω</a:t>
              </a:r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642AF97-C8B6-9C7C-2068-C6DAD29A7EA7}"/>
              </a:ext>
            </a:extLst>
          </p:cNvPr>
          <p:cNvSpPr txBox="1"/>
          <p:nvPr/>
        </p:nvSpPr>
        <p:spPr>
          <a:xfrm>
            <a:off x="8555215" y="5829300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652890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AFBF2-4032-23A5-EBA6-2C0594C32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1C1D101-F7F8-2660-DC2D-8686FDE6D8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123719"/>
            <a:ext cx="10582834" cy="5346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Um den Sensorwert zu integrieren, müssen wir einen Schwellwert definieren. Nimmt der Sensor weniger Licht wahr, soll die LED eingeschaltet werden.</a:t>
            </a:r>
          </a:p>
          <a:p>
            <a:pPr>
              <a:spcBef>
                <a:spcPts val="2800"/>
              </a:spcBef>
            </a:pPr>
            <a:r>
              <a:rPr lang="de-DE" dirty="0"/>
              <a:t>Erweitere dein Programm um eine Variable </a:t>
            </a:r>
            <a:r>
              <a:rPr lang="de-DE" i="1" dirty="0"/>
              <a:t>Helligkeitsschwelle</a:t>
            </a:r>
            <a:r>
              <a:rPr lang="de-DE" dirty="0"/>
              <a:t> und weise ihr einen sinnvollen Wert zu.</a:t>
            </a:r>
          </a:p>
          <a:p>
            <a:r>
              <a:rPr lang="de-DE" dirty="0"/>
              <a:t>Erweitere die LED-Abfrage so, dass das Licht angeht, wenn wir den Lichtschalter betätigen </a:t>
            </a:r>
            <a:r>
              <a:rPr lang="de-DE" b="1" dirty="0"/>
              <a:t>ODER</a:t>
            </a:r>
            <a:r>
              <a:rPr lang="de-DE" dirty="0"/>
              <a:t> wenn es zu dunkel ist.</a:t>
            </a:r>
          </a:p>
          <a:p>
            <a:pPr marL="0" indent="0">
              <a:spcBef>
                <a:spcPts val="2800"/>
              </a:spcBef>
              <a:spcAft>
                <a:spcPts val="1200"/>
              </a:spcAft>
              <a:buNone/>
            </a:pPr>
            <a:r>
              <a:rPr lang="de-DE" u="sng" dirty="0"/>
              <a:t>Hinweis</a:t>
            </a:r>
            <a:r>
              <a:rPr lang="de-DE" dirty="0"/>
              <a:t>: Erweiterung der </a:t>
            </a:r>
            <a:r>
              <a:rPr lang="de-DE" dirty="0" err="1"/>
              <a:t>if</a:t>
            </a:r>
            <a:r>
              <a:rPr lang="de-DE" dirty="0"/>
              <a:t>-Abfrage auf mehrere Bedingungen:</a:t>
            </a:r>
          </a:p>
          <a:p>
            <a:pPr lvl="1"/>
            <a:r>
              <a:rPr lang="de-DE" dirty="0"/>
              <a:t>UND-Verknüpfung:  	</a:t>
            </a:r>
            <a:r>
              <a:rPr lang="de-DE" dirty="0" err="1"/>
              <a:t>if</a:t>
            </a:r>
            <a:r>
              <a:rPr lang="de-DE" dirty="0"/>
              <a:t> ((Bedingung 1) &amp;&amp; (Bedingung 2))</a:t>
            </a:r>
          </a:p>
          <a:p>
            <a:pPr lvl="1"/>
            <a:r>
              <a:rPr lang="de-DE" dirty="0"/>
              <a:t>ODER-Verknüpfung:	</a:t>
            </a:r>
            <a:r>
              <a:rPr lang="de-DE" dirty="0" err="1"/>
              <a:t>if</a:t>
            </a:r>
            <a:r>
              <a:rPr lang="de-DE" dirty="0"/>
              <a:t> ((Bedingung 1) || (Bedingung 2))</a:t>
            </a:r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15A855C-60E3-A536-0C92-EC1FCF273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automatisch einschalten</a:t>
            </a:r>
          </a:p>
        </p:txBody>
      </p:sp>
    </p:spTree>
    <p:extLst>
      <p:ext uri="{BB962C8B-B14F-4D97-AF65-F5344CB8AC3E}">
        <p14:creationId xmlns:p14="http://schemas.microsoft.com/office/powerpoint/2010/main" val="250645797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BE371-06D4-C790-3EED-E87CBC6BA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4D3C7AE-EA10-34ED-29C2-C237286922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123719"/>
            <a:ext cx="5257799" cy="5346091"/>
          </a:xfrm>
        </p:spPr>
        <p:txBody>
          <a:bodyPr>
            <a:normAutofit/>
          </a:bodyPr>
          <a:lstStyle/>
          <a:p>
            <a:endParaRPr lang="de-DE" dirty="0"/>
          </a:p>
          <a:p>
            <a:r>
              <a:rPr lang="de-DE" dirty="0"/>
              <a:t>Verbaue den Lichtsensor in der Mitte des Hauses. </a:t>
            </a:r>
          </a:p>
          <a:p>
            <a:r>
              <a:rPr lang="de-DE" dirty="0"/>
              <a:t>Führe die Beinchen nach unten raus. Du kannst sie dann zur Seite biegen und die Kabel wieder anbringen.</a:t>
            </a:r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06A4E99-C1EC-0CE4-093A-E698FC2E5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automatisch einschalten</a:t>
            </a:r>
          </a:p>
        </p:txBody>
      </p:sp>
      <p:pic>
        <p:nvPicPr>
          <p:cNvPr id="5" name="Grafik 4" descr="Ein Bild, das Im Haus, Werkzeug, Wand, Waschbecken enthält.&#10;&#10;Automatisch generierte Beschreibung">
            <a:extLst>
              <a:ext uri="{FF2B5EF4-FFF2-40B4-BE49-F238E27FC236}">
                <a16:creationId xmlns:a16="http://schemas.microsoft.com/office/drawing/2014/main" id="{87563F43-2492-87DB-02CE-8BBBFCD74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6" b="5177"/>
          <a:stretch/>
        </p:blipFill>
        <p:spPr>
          <a:xfrm>
            <a:off x="6899273" y="1001994"/>
            <a:ext cx="3948022" cy="543195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0A31A64-1AC1-23A7-A5E7-30E97BB358F5}"/>
              </a:ext>
            </a:extLst>
          </p:cNvPr>
          <p:cNvSpPr/>
          <p:nvPr/>
        </p:nvSpPr>
        <p:spPr>
          <a:xfrm>
            <a:off x="8490424" y="3824652"/>
            <a:ext cx="720000" cy="72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289E79B-0C24-8B6F-3B37-E452A11ED315}"/>
              </a:ext>
            </a:extLst>
          </p:cNvPr>
          <p:cNvSpPr txBox="1"/>
          <p:nvPr/>
        </p:nvSpPr>
        <p:spPr>
          <a:xfrm>
            <a:off x="10847295" y="6223589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1191986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CD615B-06A9-EDD4-3482-8ED8EA7F5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7D48C43-3608-457E-E082-56F8A7038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123719"/>
            <a:ext cx="9893060" cy="53460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/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AAA3EEC-F7F8-31CB-40E4-E98D6BE71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automatisch einschalten - Lösung</a:t>
            </a:r>
          </a:p>
        </p:txBody>
      </p:sp>
      <p:pic>
        <p:nvPicPr>
          <p:cNvPr id="5" name="Grafik 4" descr="Ein Bild, das Text, Screenshot, Webseite, Software enthält.&#10;&#10;Automatisch generierte Beschreibung">
            <a:extLst>
              <a:ext uri="{FF2B5EF4-FFF2-40B4-BE49-F238E27FC236}">
                <a16:creationId xmlns:a16="http://schemas.microsoft.com/office/drawing/2014/main" id="{E84AEE4A-BDD7-C7D8-2C0C-CA6BDC1CC1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55"/>
          <a:stretch/>
        </p:blipFill>
        <p:spPr>
          <a:xfrm>
            <a:off x="113289" y="1301519"/>
            <a:ext cx="6430449" cy="4656348"/>
          </a:xfrm>
          <a:prstGeom prst="rect">
            <a:avLst/>
          </a:prstGeom>
        </p:spPr>
      </p:pic>
      <p:pic>
        <p:nvPicPr>
          <p:cNvPr id="6" name="Grafik 5" descr="Ein Bild, das Text, Screenshot, Webseite, Software enthält.&#10;&#10;Automatisch generierte Beschreibung">
            <a:extLst>
              <a:ext uri="{FF2B5EF4-FFF2-40B4-BE49-F238E27FC236}">
                <a16:creationId xmlns:a16="http://schemas.microsoft.com/office/drawing/2014/main" id="{6F3E8905-5B44-65CC-F96D-7661DB5D9C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71"/>
          <a:stretch/>
        </p:blipFill>
        <p:spPr>
          <a:xfrm>
            <a:off x="5996625" y="2269888"/>
            <a:ext cx="6195375" cy="305375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E98E826-4384-7820-0052-BAAFDA95D76F}"/>
              </a:ext>
            </a:extLst>
          </p:cNvPr>
          <p:cNvSpPr txBox="1"/>
          <p:nvPr/>
        </p:nvSpPr>
        <p:spPr>
          <a:xfrm>
            <a:off x="6543738" y="1312401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2767199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5AC8F70-485F-AC4B-F258-D7F89B61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 weiteres Element eines </a:t>
            </a:r>
            <a:r>
              <a:rPr lang="de-DE" dirty="0" err="1"/>
              <a:t>Smarthomes</a:t>
            </a:r>
            <a:r>
              <a:rPr lang="de-DE" dirty="0"/>
              <a:t> ist eine automatische Heizungsanlage, die sich bei niedrigen Temperaturen selbst einschaltet.</a:t>
            </a:r>
            <a:br>
              <a:rPr lang="de-DE" dirty="0"/>
            </a:br>
            <a:r>
              <a:rPr lang="de-DE" dirty="0"/>
              <a:t>Wir simulieren sie mit der roten LED.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Baue eine weitere LED-Schaltung mit der roten LED an den digitalen Pin 7, nutze dazu erneut einen 220Ω Widerstand.</a:t>
            </a:r>
          </a:p>
          <a:p>
            <a:pPr>
              <a:spcBef>
                <a:spcPts val="2200"/>
              </a:spcBef>
            </a:pPr>
            <a:r>
              <a:rPr lang="de-DE" dirty="0"/>
              <a:t>Du kannst die LED direkt im Haus unter dem Fenster verbauen.</a:t>
            </a:r>
          </a:p>
          <a:p>
            <a:pPr>
              <a:spcBef>
                <a:spcPts val="2200"/>
              </a:spcBef>
            </a:pPr>
            <a:r>
              <a:rPr lang="de-DE" dirty="0"/>
              <a:t>Teste deine Schaltung.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9EE5CBA-B0D9-B98A-8EE4-0EE8DB8CE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</p:spTree>
    <p:extLst>
      <p:ext uri="{BB962C8B-B14F-4D97-AF65-F5344CB8AC3E}">
        <p14:creationId xmlns:p14="http://schemas.microsoft.com/office/powerpoint/2010/main" val="36143917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3C85F-CB8A-52FF-1BBB-18BFA996B0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9D12EAC-53EC-301F-FA0E-BE277097D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123720"/>
            <a:ext cx="5537200" cy="5099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Wir brauchen einen Temperatursensor, einen sogenannten Thermistor.</a:t>
            </a:r>
          </a:p>
          <a:p>
            <a:pPr marL="0" indent="0">
              <a:buNone/>
            </a:pPr>
            <a:r>
              <a:rPr lang="de-DE" dirty="0"/>
              <a:t>Das ist ein Widerstand, dessen Widerstandswert von der Temperatur abhängig ist. Wenn die Temperatur ansteigt, nimmt der Widerstandswert ab und umgekehrt.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Baue die nebenstehende </a:t>
            </a:r>
            <a:br>
              <a:rPr lang="de-DE" dirty="0"/>
            </a:br>
            <a:r>
              <a:rPr lang="de-DE" dirty="0"/>
              <a:t>Schaltung nach und benutze den analogen Pin A2.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8D878CD-9144-FF65-6C43-CE5842CD4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  <p:pic>
        <p:nvPicPr>
          <p:cNvPr id="5" name="Grafik 4" descr="Ein Bild, das Text, Elektronik, Schaltung, Elektrisches Bauelement enthält.&#10;&#10;Automatisch generierte Beschreibung">
            <a:extLst>
              <a:ext uri="{FF2B5EF4-FFF2-40B4-BE49-F238E27FC236}">
                <a16:creationId xmlns:a16="http://schemas.microsoft.com/office/drawing/2014/main" id="{BCE342EF-1680-1063-4771-6CEC232DF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44812"/>
            <a:ext cx="5892800" cy="4857096"/>
          </a:xfrm>
          <a:prstGeom prst="rect">
            <a:avLst/>
          </a:prstGeo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6770F02-3A2A-22CB-BC55-5586FB4301C3}"/>
              </a:ext>
            </a:extLst>
          </p:cNvPr>
          <p:cNvGrpSpPr/>
          <p:nvPr/>
        </p:nvGrpSpPr>
        <p:grpSpPr>
          <a:xfrm>
            <a:off x="6616702" y="3429000"/>
            <a:ext cx="1143000" cy="546100"/>
            <a:chOff x="6375402" y="5283200"/>
            <a:chExt cx="1143000" cy="54610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BA21894D-C6D4-0F71-4DA2-B0C7014B2B85}"/>
                </a:ext>
              </a:extLst>
            </p:cNvPr>
            <p:cNvSpPr/>
            <p:nvPr/>
          </p:nvSpPr>
          <p:spPr>
            <a:xfrm>
              <a:off x="6375402" y="5283200"/>
              <a:ext cx="1054098" cy="444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Inhaltsplatzhalter 1">
              <a:extLst>
                <a:ext uri="{FF2B5EF4-FFF2-40B4-BE49-F238E27FC236}">
                  <a16:creationId xmlns:a16="http://schemas.microsoft.com/office/drawing/2014/main" id="{B4347A5E-DA1A-A5AA-7F99-D27628B91D10}"/>
                </a:ext>
              </a:extLst>
            </p:cNvPr>
            <p:cNvSpPr txBox="1">
              <a:spLocks/>
            </p:cNvSpPr>
            <p:nvPr/>
          </p:nvSpPr>
          <p:spPr>
            <a:xfrm>
              <a:off x="6375402" y="5283200"/>
              <a:ext cx="1143000" cy="5461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1800"/>
                </a:spcAft>
                <a:buFont typeface="Arial" panose="020B0604020202020204" pitchFamily="34" charset="0"/>
                <a:buNone/>
              </a:pPr>
              <a:r>
                <a:rPr lang="de-DE" dirty="0"/>
                <a:t>22 </a:t>
              </a:r>
              <a:r>
                <a:rPr lang="de-DE" dirty="0" err="1"/>
                <a:t>k</a:t>
              </a:r>
              <a:r>
                <a:rPr lang="de-DE" dirty="0"/>
                <a:t>Ω</a:t>
              </a:r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07CBEE7C-63C7-A97E-49F4-30A7019EE720}"/>
              </a:ext>
            </a:extLst>
          </p:cNvPr>
          <p:cNvSpPr txBox="1"/>
          <p:nvPr/>
        </p:nvSpPr>
        <p:spPr>
          <a:xfrm>
            <a:off x="8761663" y="5490077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604549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2E37484-1D46-8C39-18B5-DEF9B739E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Zur Programmierung wollen wir eine Bibliothek nutzen.</a:t>
            </a:r>
          </a:p>
          <a:p>
            <a:pPr marL="0" indent="0">
              <a:buNone/>
            </a:pPr>
            <a:r>
              <a:rPr lang="de-DE" dirty="0"/>
              <a:t>Bibliotheken sind Sammlungen von speziellen Befehlen und Funktionen, die für bestimmte Zwecke geeignet sind.</a:t>
            </a:r>
          </a:p>
          <a:p>
            <a:pPr>
              <a:spcBef>
                <a:spcPts val="3400"/>
              </a:spcBef>
            </a:pPr>
            <a:r>
              <a:rPr lang="de-DE" dirty="0"/>
              <a:t>Installiere die Bibliothek, indem du über den Reiter </a:t>
            </a:r>
            <a:r>
              <a:rPr lang="de-DE" i="1" dirty="0"/>
              <a:t>Werkzeuge</a:t>
            </a:r>
            <a:r>
              <a:rPr lang="de-DE" dirty="0"/>
              <a:t> die Option </a:t>
            </a:r>
            <a:r>
              <a:rPr lang="de-DE" i="1" dirty="0"/>
              <a:t>Bibliotheken verwalten… </a:t>
            </a:r>
            <a:r>
              <a:rPr lang="de-DE" dirty="0"/>
              <a:t>anklickst.</a:t>
            </a:r>
          </a:p>
          <a:p>
            <a:r>
              <a:rPr lang="de-DE" dirty="0"/>
              <a:t>Suche nach </a:t>
            </a:r>
            <a:r>
              <a:rPr lang="de-DE" i="1" dirty="0" err="1"/>
              <a:t>NTC_Thermistor</a:t>
            </a:r>
            <a:r>
              <a:rPr lang="de-DE" i="1" dirty="0"/>
              <a:t> </a:t>
            </a:r>
            <a:r>
              <a:rPr lang="de-DE" dirty="0"/>
              <a:t>und klicke auf „Installieren“.</a:t>
            </a:r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8EEEA5C-2934-BBF6-DA1B-4F43B911F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5792CAC8-DE0A-D708-3B59-CE2158AC63BD}"/>
              </a:ext>
            </a:extLst>
          </p:cNvPr>
          <p:cNvGrpSpPr/>
          <p:nvPr/>
        </p:nvGrpSpPr>
        <p:grpSpPr>
          <a:xfrm>
            <a:off x="2076450" y="4365140"/>
            <a:ext cx="8039100" cy="2065680"/>
            <a:chOff x="2425700" y="4622800"/>
            <a:chExt cx="8039100" cy="2065680"/>
          </a:xfrm>
        </p:grpSpPr>
        <p:pic>
          <p:nvPicPr>
            <p:cNvPr id="7" name="Grafik 6" descr="Ein Bild, das Text, Screenshot, Software, Webseite enthält.&#10;&#10;Automatisch generierte Beschreibung">
              <a:extLst>
                <a:ext uri="{FF2B5EF4-FFF2-40B4-BE49-F238E27FC236}">
                  <a16:creationId xmlns:a16="http://schemas.microsoft.com/office/drawing/2014/main" id="{CC2972A6-9D61-9E8E-785A-019C8D745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6860"/>
            <a:stretch/>
          </p:blipFill>
          <p:spPr>
            <a:xfrm>
              <a:off x="2425700" y="4622800"/>
              <a:ext cx="8039100" cy="694080"/>
            </a:xfrm>
            <a:prstGeom prst="rect">
              <a:avLst/>
            </a:prstGeom>
          </p:spPr>
        </p:pic>
        <p:pic>
          <p:nvPicPr>
            <p:cNvPr id="8" name="Grafik 7" descr="Ein Bild, das Text, Screenshot, Software, Webseite enthält.&#10;&#10;Automatisch generierte Beschreibung">
              <a:extLst>
                <a:ext uri="{FF2B5EF4-FFF2-40B4-BE49-F238E27FC236}">
                  <a16:creationId xmlns:a16="http://schemas.microsoft.com/office/drawing/2014/main" id="{67CBD21F-6453-D9FB-0854-7D64366D7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270"/>
            <a:stretch/>
          </p:blipFill>
          <p:spPr>
            <a:xfrm>
              <a:off x="2425700" y="5316880"/>
              <a:ext cx="8039100" cy="1371600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70DDFB13-F86B-E7F5-9E6A-BB2A3C68B32B}"/>
              </a:ext>
            </a:extLst>
          </p:cNvPr>
          <p:cNvSpPr txBox="1"/>
          <p:nvPr/>
        </p:nvSpPr>
        <p:spPr>
          <a:xfrm>
            <a:off x="10115550" y="4365140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24436002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F017C-C626-9B7A-FDF7-092A99DBF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BDCCDB2-F1C6-6D84-808D-E4D1CE6C9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680700" cy="4754566"/>
          </a:xfrm>
        </p:spPr>
        <p:txBody>
          <a:bodyPr/>
          <a:lstStyle/>
          <a:p>
            <a:pPr>
              <a:spcBef>
                <a:spcPts val="1600"/>
              </a:spcBef>
            </a:pPr>
            <a:r>
              <a:rPr lang="de-DE" dirty="0"/>
              <a:t>Um die Bibliothek benutzen und den Temperatursensor programmieren zu können, füge folgende Befehle in dein Programm ganz oben ein:</a:t>
            </a:r>
            <a:endParaRPr lang="de-DE" i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598C243-E04C-950A-F460-F08023705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  <p:pic>
        <p:nvPicPr>
          <p:cNvPr id="5" name="Grafik 4" descr="Ein Bild, das Text, Schrift, Screenshot, Webseite enthält.&#10;&#10;Automatisch generierte Beschreibung">
            <a:extLst>
              <a:ext uri="{FF2B5EF4-FFF2-40B4-BE49-F238E27FC236}">
                <a16:creationId xmlns:a16="http://schemas.microsoft.com/office/drawing/2014/main" id="{C703E55E-1737-EAA9-6788-1819E1DED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00" y="2741386"/>
            <a:ext cx="10695299" cy="335461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C54EAC0-8E01-A570-0CC8-C1B837543687}"/>
              </a:ext>
            </a:extLst>
          </p:cNvPr>
          <p:cNvSpPr txBox="1"/>
          <p:nvPr/>
        </p:nvSpPr>
        <p:spPr>
          <a:xfrm>
            <a:off x="11533499" y="274138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54979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825C-B752-D4B3-EE86-20F48B695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C8BE105-4ECF-DC95-6686-A8BB6A4A8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Erweiterungen</a:t>
            </a:r>
          </a:p>
        </p:txBody>
      </p:sp>
      <p:sp>
        <p:nvSpPr>
          <p:cNvPr id="8" name="Inhaltsplatzhalter 1">
            <a:extLst>
              <a:ext uri="{FF2B5EF4-FFF2-40B4-BE49-F238E27FC236}">
                <a16:creationId xmlns:a16="http://schemas.microsoft.com/office/drawing/2014/main" id="{FAADA1B4-FD62-530B-2E91-AFF11FF92E3A}"/>
              </a:ext>
            </a:extLst>
          </p:cNvPr>
          <p:cNvSpPr txBox="1">
            <a:spLocks/>
          </p:cNvSpPr>
          <p:nvPr/>
        </p:nvSpPr>
        <p:spPr>
          <a:xfrm>
            <a:off x="838200" y="1123719"/>
            <a:ext cx="9605211" cy="517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  <a:p>
            <a:r>
              <a:rPr lang="de-DE" dirty="0"/>
              <a:t>Integration von Photovoltaikanlagen </a:t>
            </a:r>
          </a:p>
          <a:p>
            <a:r>
              <a:rPr lang="de-DE" dirty="0"/>
              <a:t>effizientes und nachhaltiges Energiemanagement </a:t>
            </a:r>
          </a:p>
          <a:p>
            <a:r>
              <a:rPr lang="de-DE" sz="2800" dirty="0"/>
              <a:t>Künstliche Intelligenz und das Erlernen persönlicher Gewohnheiten</a:t>
            </a:r>
          </a:p>
          <a:p>
            <a:r>
              <a:rPr lang="de-DE" dirty="0"/>
              <a:t>Integration von E-Autos</a:t>
            </a:r>
          </a:p>
          <a:p>
            <a:r>
              <a:rPr lang="de-DE" sz="2800" dirty="0"/>
              <a:t>Vernetzung von immer mehr Geräten, z.B. Kühlschränke, die Lebensmittel bestellen </a:t>
            </a:r>
          </a:p>
          <a:p>
            <a:pPr lvl="1"/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4220874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FCC18-396A-F994-A16A-1A67969B8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65722C5-F88C-869C-B89D-BEEDFC5D9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680700" cy="4754566"/>
          </a:xfrm>
        </p:spPr>
        <p:txBody>
          <a:bodyPr/>
          <a:lstStyle/>
          <a:p>
            <a:pPr>
              <a:spcBef>
                <a:spcPts val="1600"/>
              </a:spcBef>
            </a:pPr>
            <a:r>
              <a:rPr lang="de-DE" dirty="0"/>
              <a:t>Zum Auslesen der Temperatur brauchst du folgenden Befehl:</a:t>
            </a:r>
            <a:br>
              <a:rPr lang="de-DE" i="1" dirty="0"/>
            </a:br>
            <a:r>
              <a:rPr lang="de-DE" i="1" dirty="0" err="1"/>
              <a:t>temperatur</a:t>
            </a:r>
            <a:r>
              <a:rPr lang="de-DE" i="1" dirty="0"/>
              <a:t> = </a:t>
            </a:r>
            <a:r>
              <a:rPr lang="de-DE" i="1" dirty="0" err="1"/>
              <a:t>thermistor</a:t>
            </a:r>
            <a:r>
              <a:rPr lang="de-DE" i="1" dirty="0"/>
              <a:t>-&gt;</a:t>
            </a:r>
            <a:r>
              <a:rPr lang="de-DE" i="1" dirty="0" err="1"/>
              <a:t>readCelsius</a:t>
            </a:r>
            <a:r>
              <a:rPr lang="de-DE" i="1" dirty="0"/>
              <a:t>();</a:t>
            </a:r>
          </a:p>
          <a:p>
            <a:pPr>
              <a:spcBef>
                <a:spcPts val="1600"/>
              </a:spcBef>
            </a:pPr>
            <a:r>
              <a:rPr lang="de-DE" dirty="0"/>
              <a:t>Definiere dazu die Variable </a:t>
            </a:r>
            <a:r>
              <a:rPr lang="de-DE" i="1" dirty="0"/>
              <a:t>Temperatur</a:t>
            </a:r>
            <a:r>
              <a:rPr lang="de-DE" dirty="0"/>
              <a:t> im Vorfeld als Fließkommazahl.</a:t>
            </a:r>
          </a:p>
          <a:p>
            <a:pPr>
              <a:spcBef>
                <a:spcPts val="1600"/>
              </a:spcBef>
            </a:pPr>
            <a:endParaRPr lang="de-DE" dirty="0"/>
          </a:p>
          <a:p>
            <a:pPr>
              <a:spcBef>
                <a:spcPts val="1600"/>
              </a:spcBef>
            </a:pPr>
            <a:r>
              <a:rPr lang="de-DE" dirty="0"/>
              <a:t>Erweitere nun dein Programm so, dass sich die Heizung (rote LED) einschaltet, sobald eine bestimmte Temperatur unterschritten wird.</a:t>
            </a:r>
          </a:p>
          <a:p>
            <a:pPr>
              <a:spcBef>
                <a:spcPts val="1600"/>
              </a:spcBef>
            </a:pPr>
            <a:r>
              <a:rPr lang="de-DE" dirty="0"/>
              <a:t>Verbaue auch den Temperatursensor mittig im Haus.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92FD830-73E0-244E-ED61-90C5CBAA5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</p:spTree>
    <p:extLst>
      <p:ext uri="{BB962C8B-B14F-4D97-AF65-F5344CB8AC3E}">
        <p14:creationId xmlns:p14="http://schemas.microsoft.com/office/powerpoint/2010/main" val="22150619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CAA6A-5CE2-F77F-BD2F-74C4C5E73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AB8EAE0-A7B0-6620-2561-B1BD486B8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  <p:pic>
        <p:nvPicPr>
          <p:cNvPr id="4" name="Grafik 3" descr="Ein Bild, das Im Haus, Werkzeug, Wand, Waschbecken enthält.&#10;&#10;Automatisch generierte Beschreibung">
            <a:extLst>
              <a:ext uri="{FF2B5EF4-FFF2-40B4-BE49-F238E27FC236}">
                <a16:creationId xmlns:a16="http://schemas.microsoft.com/office/drawing/2014/main" id="{759EB2C2-C493-4FA4-DD7F-AAD1C9EDC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6" b="5177"/>
          <a:stretch/>
        </p:blipFill>
        <p:spPr>
          <a:xfrm>
            <a:off x="6676275" y="1001993"/>
            <a:ext cx="3948022" cy="543195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7B5FF85-E510-70DA-7B05-EB599CB23A82}"/>
              </a:ext>
            </a:extLst>
          </p:cNvPr>
          <p:cNvSpPr/>
          <p:nvPr/>
        </p:nvSpPr>
        <p:spPr>
          <a:xfrm>
            <a:off x="8276107" y="3494872"/>
            <a:ext cx="720000" cy="72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 descr="Ein Bild, das Elektronik, Kabel, Elektrische Leitungen, Schrumpfschlauch enthält.&#10;&#10;Automatisch generierte Beschreibung">
            <a:extLst>
              <a:ext uri="{FF2B5EF4-FFF2-40B4-BE49-F238E27FC236}">
                <a16:creationId xmlns:a16="http://schemas.microsoft.com/office/drawing/2014/main" id="{B86D537D-9AED-65FE-4A6D-1938073F66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7" b="4261"/>
          <a:stretch/>
        </p:blipFill>
        <p:spPr>
          <a:xfrm>
            <a:off x="1589929" y="1001993"/>
            <a:ext cx="3925798" cy="543195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B00CE2F-A1FF-77FF-F6CE-4C235AC3C2FA}"/>
              </a:ext>
            </a:extLst>
          </p:cNvPr>
          <p:cNvSpPr/>
          <p:nvPr/>
        </p:nvSpPr>
        <p:spPr>
          <a:xfrm>
            <a:off x="2904268" y="2457736"/>
            <a:ext cx="972000" cy="972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1674F60-7246-97E7-654D-D2A44CA51466}"/>
              </a:ext>
            </a:extLst>
          </p:cNvPr>
          <p:cNvSpPr txBox="1"/>
          <p:nvPr/>
        </p:nvSpPr>
        <p:spPr>
          <a:xfrm>
            <a:off x="10624297" y="6187729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2620F82-2AE8-8626-0EE4-C4692807120F}"/>
              </a:ext>
            </a:extLst>
          </p:cNvPr>
          <p:cNvSpPr txBox="1"/>
          <p:nvPr/>
        </p:nvSpPr>
        <p:spPr>
          <a:xfrm>
            <a:off x="5515726" y="6187728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5045976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627D3-B5E9-9FD0-5EE1-93473F96F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DE6E78C-399B-6CE5-F156-1FE5DD8C3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Heizung automatisch anschalten – Lösung (1)</a:t>
            </a:r>
            <a:endParaRPr lang="de-DE" dirty="0"/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FA67D0C3-C130-97F8-11DE-BEB0AD02BE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950" y="983987"/>
            <a:ext cx="9290050" cy="521816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E8B8B17-6340-5CE2-5CB9-BA2E4F8DF953}"/>
              </a:ext>
            </a:extLst>
          </p:cNvPr>
          <p:cNvSpPr txBox="1"/>
          <p:nvPr/>
        </p:nvSpPr>
        <p:spPr>
          <a:xfrm>
            <a:off x="10668000" y="983987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7824097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C74055-5390-3955-74F9-579D1CAFB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C88742C-DEBC-23B5-2F34-8AC2BC8D1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 – Lösung (2)</a:t>
            </a:r>
          </a:p>
        </p:txBody>
      </p:sp>
      <p:pic>
        <p:nvPicPr>
          <p:cNvPr id="7" name="Inhaltsplatzhalter 6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608E4AC8-D733-8C94-3E09-12FF8DD702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392" y="1069608"/>
            <a:ext cx="7663779" cy="5084623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A409392-3E9D-9E72-7413-C8D4415E96AB}"/>
              </a:ext>
            </a:extLst>
          </p:cNvPr>
          <p:cNvSpPr txBox="1"/>
          <p:nvPr/>
        </p:nvSpPr>
        <p:spPr>
          <a:xfrm>
            <a:off x="9913257" y="1065159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8103076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057AA-A561-CE7B-9A9F-3BF3C28A4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5D74E89-42B9-3907-1369-84C7AD5F5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 – Lösung (3)</a:t>
            </a:r>
          </a:p>
        </p:txBody>
      </p:sp>
      <p:pic>
        <p:nvPicPr>
          <p:cNvPr id="11" name="Inhaltsplatzhalter 10" descr="Ein Bild, das Text, Schrift, Screenshot enthält.&#10;&#10;Automatisch generierte Beschreibung">
            <a:extLst>
              <a:ext uri="{FF2B5EF4-FFF2-40B4-BE49-F238E27FC236}">
                <a16:creationId xmlns:a16="http://schemas.microsoft.com/office/drawing/2014/main" id="{178B623E-F2CD-7C03-9997-9C3551FF57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299" y="2072084"/>
            <a:ext cx="6892269" cy="2713831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D2B8C8C-F1CE-D77F-1F7E-6F5A89558BC3}"/>
              </a:ext>
            </a:extLst>
          </p:cNvPr>
          <p:cNvSpPr txBox="1"/>
          <p:nvPr/>
        </p:nvSpPr>
        <p:spPr>
          <a:xfrm>
            <a:off x="8403568" y="207208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5416024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7547319-364A-15ED-7119-0C00C7A8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9642231" cy="475456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Zuletzt wollen wir unsere Rollläden in Abhängigkeit des Tageslichts steuern:</a:t>
            </a:r>
          </a:p>
          <a:p>
            <a:pPr lvl="1"/>
            <a:r>
              <a:rPr lang="de-DE" dirty="0"/>
              <a:t>Runter bei Nacht oder starker Sonneneinstrahlung</a:t>
            </a:r>
          </a:p>
          <a:p>
            <a:pPr lvl="1"/>
            <a:r>
              <a:rPr lang="de-DE" dirty="0"/>
              <a:t>Hoch bei normalem Tageslicht  </a:t>
            </a:r>
          </a:p>
          <a:p>
            <a:endParaRPr lang="de-DE" dirty="0"/>
          </a:p>
          <a:p>
            <a:r>
              <a:rPr lang="de-DE" dirty="0"/>
              <a:t>Verbinde den Motor mit der </a:t>
            </a:r>
            <a:br>
              <a:rPr lang="de-DE" dirty="0"/>
            </a:br>
            <a:r>
              <a:rPr lang="de-DE" dirty="0"/>
              <a:t>Treiberplatine, mit der wir </a:t>
            </a:r>
            <a:br>
              <a:rPr lang="de-DE" dirty="0"/>
            </a:br>
            <a:r>
              <a:rPr lang="de-DE" dirty="0"/>
              <a:t>den Motor ansteuern können.</a:t>
            </a:r>
            <a:br>
              <a:rPr lang="de-DE" dirty="0"/>
            </a:br>
            <a:r>
              <a:rPr lang="de-DE" dirty="0"/>
              <a:t>Das geht über den großen </a:t>
            </a:r>
            <a:br>
              <a:rPr lang="de-DE" dirty="0"/>
            </a:br>
            <a:r>
              <a:rPr lang="de-DE" dirty="0"/>
              <a:t>weißen Stecker.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46C7EC6-F8E3-023C-7441-CEDAD5990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59D18B5-EC1B-C608-1798-4497139D64FF}"/>
              </a:ext>
            </a:extLst>
          </p:cNvPr>
          <p:cNvSpPr txBox="1"/>
          <p:nvPr/>
        </p:nvSpPr>
        <p:spPr>
          <a:xfrm>
            <a:off x="11353800" y="563206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  <p:pic>
        <p:nvPicPr>
          <p:cNvPr id="8" name="Grafik 7" descr="Ein Bild, das Elektronisches Bauteil, Elektronik, Elektrisches Bauelement, passives Bauelement enthält.&#10;&#10;Automatisch generierte Beschreibung">
            <a:extLst>
              <a:ext uri="{FF2B5EF4-FFF2-40B4-BE49-F238E27FC236}">
                <a16:creationId xmlns:a16="http://schemas.microsoft.com/office/drawing/2014/main" id="{F8CB49C9-7098-783D-C30B-890A60DED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1" t="5722" r="4537" b="3706"/>
          <a:stretch/>
        </p:blipFill>
        <p:spPr>
          <a:xfrm>
            <a:off x="8113486" y="1814286"/>
            <a:ext cx="3701144" cy="432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9689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5CF24A7-8AB6-86F3-4A27-1C5FC5D30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Schließe nun den Motor über die Treiberplatine an den Arduino an.</a:t>
            </a:r>
            <a:br>
              <a:rPr lang="de-DE" dirty="0"/>
            </a:br>
            <a:r>
              <a:rPr lang="de-DE" dirty="0"/>
              <a:t>Beachte folgende Pinbelegung: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8C9AE69-3C53-7BC6-17D3-79B4E0CE7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F2350010-F999-4419-4C6C-CD1BB09250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99187"/>
              </p:ext>
            </p:extLst>
          </p:nvPr>
        </p:nvGraphicFramePr>
        <p:xfrm>
          <a:off x="3445740" y="2361508"/>
          <a:ext cx="5300519" cy="3385188"/>
        </p:xfrm>
        <a:graphic>
          <a:graphicData uri="http://schemas.openxmlformats.org/drawingml/2006/table">
            <a:tbl>
              <a:tblPr firstRow="1" bandRow="1"/>
              <a:tblGrid>
                <a:gridCol w="2771041">
                  <a:extLst>
                    <a:ext uri="{9D8B030D-6E8A-4147-A177-3AD203B41FA5}">
                      <a16:colId xmlns:a16="http://schemas.microsoft.com/office/drawing/2014/main" val="2121811100"/>
                    </a:ext>
                  </a:extLst>
                </a:gridCol>
                <a:gridCol w="2529478">
                  <a:extLst>
                    <a:ext uri="{9D8B030D-6E8A-4147-A177-3AD203B41FA5}">
                      <a16:colId xmlns:a16="http://schemas.microsoft.com/office/drawing/2014/main" val="178349934"/>
                    </a:ext>
                  </a:extLst>
                </a:gridCol>
              </a:tblGrid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Motortreiber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Arduino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351894"/>
                  </a:ext>
                </a:extLst>
              </a:tr>
              <a:tr h="4274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+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5V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882173"/>
                  </a:ext>
                </a:extLst>
              </a:tr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-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GND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045558"/>
                  </a:ext>
                </a:extLst>
              </a:tr>
              <a:tr h="4907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IN1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PIN 8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049949"/>
                  </a:ext>
                </a:extLst>
              </a:tr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IN2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PIN 9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5079230"/>
                  </a:ext>
                </a:extLst>
              </a:tr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IN3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PIN 10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052773"/>
                  </a:ext>
                </a:extLst>
              </a:tr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IN4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PIN 11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178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591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D9031B8-8A9D-ACA3-9DB1-157A66BF7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19"/>
            <a:ext cx="10515600" cy="5183295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de-DE" dirty="0"/>
              <a:t>Bibliothek zur Programmierung sollte installiert sein; füge sie ganz oben hinzu: </a:t>
            </a:r>
            <a:r>
              <a:rPr lang="de-DE" i="1" dirty="0"/>
              <a:t>#</a:t>
            </a:r>
            <a:r>
              <a:rPr lang="de-DE" i="1" dirty="0" err="1"/>
              <a:t>include</a:t>
            </a:r>
            <a:r>
              <a:rPr lang="de-DE" i="1" dirty="0"/>
              <a:t> &lt;</a:t>
            </a:r>
            <a:r>
              <a:rPr lang="de-DE" i="1" dirty="0" err="1"/>
              <a:t>Stepper.h</a:t>
            </a:r>
            <a:r>
              <a:rPr lang="de-DE" i="1" dirty="0"/>
              <a:t>&gt;</a:t>
            </a:r>
          </a:p>
          <a:p>
            <a:pPr>
              <a:lnSpc>
                <a:spcPct val="110000"/>
              </a:lnSpc>
              <a:spcBef>
                <a:spcPts val="2800"/>
              </a:spcBef>
            </a:pPr>
            <a:r>
              <a:rPr lang="de-DE" dirty="0"/>
              <a:t>Definition neuer Variable: </a:t>
            </a:r>
            <a:r>
              <a:rPr lang="de-DE" i="1" dirty="0" err="1"/>
              <a:t>int</a:t>
            </a:r>
            <a:r>
              <a:rPr lang="de-DE" i="1" dirty="0"/>
              <a:t> Schritte = 2048</a:t>
            </a:r>
            <a:r>
              <a:rPr lang="de-DE" dirty="0"/>
              <a:t>.</a:t>
            </a:r>
            <a:br>
              <a:rPr lang="de-DE" dirty="0"/>
            </a:br>
            <a:r>
              <a:rPr lang="de-DE" sz="2400" dirty="0"/>
              <a:t>2048 ist ein Richtwert für den Motor und gibt an, aus wie vielen Einzelschritten sich eine ganze Umdrehung zusammensetzt.</a:t>
            </a:r>
          </a:p>
          <a:p>
            <a:pPr>
              <a:lnSpc>
                <a:spcPct val="110000"/>
              </a:lnSpc>
              <a:spcBef>
                <a:spcPts val="2800"/>
              </a:spcBef>
            </a:pPr>
            <a:r>
              <a:rPr lang="de-DE" dirty="0"/>
              <a:t>Definition des Schrittmotors oberhalb der setup-Funktion:</a:t>
            </a:r>
            <a:br>
              <a:rPr lang="de-DE" dirty="0"/>
            </a:br>
            <a:r>
              <a:rPr lang="de-DE" i="1" dirty="0"/>
              <a:t>Stepper Schrittmotor(Schritte, 8, 10, 9, 11);</a:t>
            </a:r>
            <a:endParaRPr lang="de-DE" dirty="0"/>
          </a:p>
          <a:p>
            <a:pPr>
              <a:lnSpc>
                <a:spcPct val="110000"/>
              </a:lnSpc>
              <a:spcBef>
                <a:spcPts val="2800"/>
              </a:spcBef>
            </a:pPr>
            <a:r>
              <a:rPr lang="de-DE" dirty="0"/>
              <a:t>Geschwindigkeit des Motors in setup-Funktion, Werte von 1 bis 10:</a:t>
            </a:r>
            <a:br>
              <a:rPr lang="de-DE" dirty="0"/>
            </a:br>
            <a:r>
              <a:rPr lang="de-DE" i="1" dirty="0" err="1"/>
              <a:t>Schrittmotor.setSpeed</a:t>
            </a:r>
            <a:r>
              <a:rPr lang="de-DE" i="1" dirty="0"/>
              <a:t>(Geschwindigkeitswert);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26437A8-086E-186A-9027-31CBF3A1B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</p:spTree>
    <p:extLst>
      <p:ext uri="{BB962C8B-B14F-4D97-AF65-F5344CB8AC3E}">
        <p14:creationId xmlns:p14="http://schemas.microsoft.com/office/powerpoint/2010/main" val="2951778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9BC5F90-086C-34C9-5F26-F7A8EF55E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23720"/>
            <a:ext cx="10568355" cy="5101234"/>
          </a:xfrm>
        </p:spPr>
        <p:txBody>
          <a:bodyPr>
            <a:normAutofit/>
          </a:bodyPr>
          <a:lstStyle/>
          <a:p>
            <a:r>
              <a:rPr lang="de-DE" dirty="0"/>
              <a:t>Mit dem Befehl </a:t>
            </a:r>
            <a:r>
              <a:rPr lang="de-DE" i="1" dirty="0" err="1"/>
              <a:t>Schrittmotor.step</a:t>
            </a:r>
            <a:r>
              <a:rPr lang="de-DE" i="1" dirty="0"/>
              <a:t>(Schritte); </a:t>
            </a:r>
            <a:r>
              <a:rPr lang="de-DE" dirty="0"/>
              <a:t>könnt ihr angeben, wie viele Schritte der Motor machen soll. Ein Minus ändert die Richtung.</a:t>
            </a:r>
          </a:p>
          <a:p>
            <a:pPr>
              <a:spcBef>
                <a:spcPts val="2800"/>
              </a:spcBef>
            </a:pPr>
            <a:r>
              <a:rPr lang="de-DE" dirty="0"/>
              <a:t>Erweitere nun dein Programm wie folgt:</a:t>
            </a:r>
          </a:p>
          <a:p>
            <a:pPr lvl="1">
              <a:lnSpc>
                <a:spcPct val="110000"/>
              </a:lnSpc>
            </a:pPr>
            <a:r>
              <a:rPr lang="de-DE" dirty="0"/>
              <a:t>Rollläden </a:t>
            </a:r>
            <a:r>
              <a:rPr lang="de-DE"/>
              <a:t>sollen automatisch </a:t>
            </a:r>
            <a:r>
              <a:rPr lang="de-DE" dirty="0"/>
              <a:t>bei Nacht oder zu starker Sonneneinstrahlung (also wenn es zu hell ist) herunterfahren. </a:t>
            </a:r>
            <a:br>
              <a:rPr lang="de-DE" dirty="0"/>
            </a:br>
            <a:r>
              <a:rPr lang="de-DE" dirty="0"/>
              <a:t>Zusätzlich soll das Licht im Wohnzimmer eingeschaltet werden.</a:t>
            </a:r>
          </a:p>
          <a:p>
            <a:pPr lvl="1">
              <a:lnSpc>
                <a:spcPct val="110000"/>
              </a:lnSpc>
            </a:pPr>
            <a:r>
              <a:rPr lang="de-DE" dirty="0"/>
              <a:t>Rollläden sollen automatisch bei normalem Tageslicht wieder hochgefahren werden und das Licht soll ausgehen.</a:t>
            </a:r>
          </a:p>
          <a:p>
            <a:pPr marL="457200" lvl="1" indent="0">
              <a:lnSpc>
                <a:spcPct val="110000"/>
              </a:lnSpc>
              <a:buNone/>
            </a:pPr>
            <a:endParaRPr lang="de-DE" dirty="0"/>
          </a:p>
          <a:p>
            <a:r>
              <a:rPr lang="de-DE" i="1" dirty="0"/>
              <a:t>Hinweis: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Speicher dir die Position der Rollläden ab.</a:t>
            </a:r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48B917B-3521-7E8F-06BB-B61086F36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</p:spTree>
    <p:extLst>
      <p:ext uri="{BB962C8B-B14F-4D97-AF65-F5344CB8AC3E}">
        <p14:creationId xmlns:p14="http://schemas.microsoft.com/office/powerpoint/2010/main" val="16963488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26C09E4-89D4-4236-0FF4-8D9790D8D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4154424" cy="4754566"/>
          </a:xfrm>
        </p:spPr>
        <p:txBody>
          <a:bodyPr/>
          <a:lstStyle/>
          <a:p>
            <a:r>
              <a:rPr lang="de-DE" dirty="0"/>
              <a:t>Du kannst den Motor von außen an das Haus schrauben.</a:t>
            </a:r>
          </a:p>
          <a:p>
            <a:r>
              <a:rPr lang="de-DE" dirty="0"/>
              <a:t>Nutze die Wellenkupplung, um die Metallwelle als Gardinenstange zu befestigen.</a:t>
            </a:r>
          </a:p>
          <a:p>
            <a:r>
              <a:rPr lang="de-DE" dirty="0"/>
              <a:t>Mit etwas Stoff und Clips kannst du die Gardine an der Stange anbringen.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637CE9A-0140-25AB-8FD4-942E66233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  <p:pic>
        <p:nvPicPr>
          <p:cNvPr id="5" name="Grafik 4" descr="Ein Bild, das Elektronik, Elektrische Leitungen, Kabel, Elektrisches Bauelement enthält.&#10;&#10;Automatisch generierte Beschreibung">
            <a:extLst>
              <a:ext uri="{FF2B5EF4-FFF2-40B4-BE49-F238E27FC236}">
                <a16:creationId xmlns:a16="http://schemas.microsoft.com/office/drawing/2014/main" id="{B58272F4-A6B6-CC02-7D30-4ACCCFF6B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" r="3843" b="5129"/>
          <a:stretch/>
        </p:blipFill>
        <p:spPr>
          <a:xfrm>
            <a:off x="5266943" y="1645738"/>
            <a:ext cx="6416005" cy="423254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B699434-169A-52B4-6413-3FB0D3AAEB71}"/>
              </a:ext>
            </a:extLst>
          </p:cNvPr>
          <p:cNvSpPr txBox="1"/>
          <p:nvPr/>
        </p:nvSpPr>
        <p:spPr>
          <a:xfrm>
            <a:off x="11676530" y="538181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52622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A8CB09C-7AF3-F819-7B3F-2B64B2023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de-DE" sz="3200" dirty="0"/>
              <a:t>hohe Anschaffungskosten</a:t>
            </a:r>
          </a:p>
          <a:p>
            <a:pPr>
              <a:lnSpc>
                <a:spcPct val="150000"/>
              </a:lnSpc>
            </a:pPr>
            <a:r>
              <a:rPr lang="de-DE" sz="3200" dirty="0"/>
              <a:t>Abhängigkeit von der Technologie und möglichen Ausfällen</a:t>
            </a:r>
          </a:p>
          <a:p>
            <a:pPr>
              <a:lnSpc>
                <a:spcPct val="150000"/>
              </a:lnSpc>
            </a:pPr>
            <a:r>
              <a:rPr lang="de-DE" sz="3200" dirty="0"/>
              <a:t>Komplexität der Installation und Bedienung</a:t>
            </a:r>
          </a:p>
          <a:p>
            <a:pPr>
              <a:lnSpc>
                <a:spcPct val="150000"/>
              </a:lnSpc>
            </a:pPr>
            <a:r>
              <a:rPr lang="de-DE" sz="3200" dirty="0"/>
              <a:t>Datenschutzbedenken</a:t>
            </a:r>
          </a:p>
          <a:p>
            <a:pPr>
              <a:lnSpc>
                <a:spcPct val="150000"/>
              </a:lnSpc>
            </a:pPr>
            <a:r>
              <a:rPr lang="de-DE" sz="3200" dirty="0"/>
              <a:t>Sicherheitsbedenken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DC37575-FE55-1AAD-CAEA-E8C806A06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Kritikpunkte</a:t>
            </a:r>
          </a:p>
        </p:txBody>
      </p:sp>
    </p:spTree>
    <p:extLst>
      <p:ext uri="{BB962C8B-B14F-4D97-AF65-F5344CB8AC3E}">
        <p14:creationId xmlns:p14="http://schemas.microsoft.com/office/powerpoint/2010/main" val="175969947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B9B0F-3693-0CC3-F0D5-DF0261569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7790E197-62DB-1221-0CAE-51C5E4658E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292" y="1114392"/>
            <a:ext cx="7605416" cy="5176679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8D6808E5-37BD-E19D-4457-DB7DE60DB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 – Lösung (1)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3D11049-3C94-2DEE-847A-514C13327B5B}"/>
              </a:ext>
            </a:extLst>
          </p:cNvPr>
          <p:cNvSpPr txBox="1"/>
          <p:nvPr/>
        </p:nvSpPr>
        <p:spPr>
          <a:xfrm>
            <a:off x="9898708" y="991281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4550673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5C0424-7995-1AB2-5BC5-5C5345EAF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in Bild, das Text, Screenshot, Dokument, Schrift enthält.&#10;&#10;Automatisch generierte Beschreibung">
            <a:extLst>
              <a:ext uri="{FF2B5EF4-FFF2-40B4-BE49-F238E27FC236}">
                <a16:creationId xmlns:a16="http://schemas.microsoft.com/office/drawing/2014/main" id="{96316082-B321-7454-5BA2-65F8676BAF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845" y="977238"/>
            <a:ext cx="6244997" cy="5570250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BA359B7D-3CEE-56C6-CA3C-C09BE62FE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 – Lösung (2)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4730951-B5EF-A81D-8D36-9F6090769D70}"/>
              </a:ext>
            </a:extLst>
          </p:cNvPr>
          <p:cNvSpPr txBox="1"/>
          <p:nvPr/>
        </p:nvSpPr>
        <p:spPr>
          <a:xfrm>
            <a:off x="9027171" y="977238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1326244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90785F-5844-6D21-F5E8-1B43A260A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DBE5575D-A4D6-BDAE-D29B-4B44BD7D0A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693" y="1249774"/>
            <a:ext cx="7452614" cy="5084939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3A4C05CA-9A28-189F-A31B-8520D9795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 – Lösung (3)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35B7232-CD8A-E8AD-B10B-DD3AC5BC41FD}"/>
              </a:ext>
            </a:extLst>
          </p:cNvPr>
          <p:cNvSpPr txBox="1"/>
          <p:nvPr/>
        </p:nvSpPr>
        <p:spPr>
          <a:xfrm>
            <a:off x="9822307" y="124977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9514119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9720CD1-1757-5E77-95CE-22F81115D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517860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1600" dirty="0"/>
              <a:t>1: eigene Darstellung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de-DE" sz="1600" dirty="0"/>
              <a:t>2: entnommen aus der Arduino IDE, https://</a:t>
            </a:r>
            <a:r>
              <a:rPr lang="de-DE" sz="1600" dirty="0" err="1"/>
              <a:t>www.arduino.cc</a:t>
            </a:r>
            <a:r>
              <a:rPr lang="de-DE" sz="1600" dirty="0"/>
              <a:t>/en/</a:t>
            </a:r>
            <a:r>
              <a:rPr lang="de-DE" sz="1600" dirty="0" err="1"/>
              <a:t>software</a:t>
            </a:r>
            <a:endParaRPr lang="de-DE" sz="1600" dirty="0"/>
          </a:p>
          <a:p>
            <a:pPr marL="0" indent="0">
              <a:lnSpc>
                <a:spcPct val="100000"/>
              </a:lnSpc>
              <a:buNone/>
            </a:pPr>
            <a:r>
              <a:rPr lang="de-DE" sz="1600" dirty="0"/>
              <a:t>3: entnommen aus dem Software </a:t>
            </a:r>
            <a:r>
              <a:rPr lang="de-DE" sz="1600" dirty="0" err="1"/>
              <a:t>Fritzing</a:t>
            </a:r>
            <a:r>
              <a:rPr lang="de-DE" sz="1600" dirty="0"/>
              <a:t>, </a:t>
            </a:r>
            <a:r>
              <a:rPr lang="de-DE" sz="1600" dirty="0">
                <a:hlinkClick r:id="rId2"/>
              </a:rPr>
              <a:t>https://fritzing.org/download/</a:t>
            </a:r>
            <a:r>
              <a:rPr lang="de-DE" sz="1600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de-DE" sz="1600" dirty="0"/>
              <a:t>4: eigene Aufnahme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5130362-08BC-637B-721B-8F4CE4416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Quellenverzeichnis</a:t>
            </a:r>
          </a:p>
        </p:txBody>
      </p:sp>
    </p:spTree>
    <p:extLst>
      <p:ext uri="{BB962C8B-B14F-4D97-AF65-F5344CB8AC3E}">
        <p14:creationId xmlns:p14="http://schemas.microsoft.com/office/powerpoint/2010/main" val="1333346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BBF9E-AB14-737B-3A32-DEC90D74C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17DFE43-767B-FD35-1221-DA543C46D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167257" cy="5162780"/>
          </a:xfrm>
        </p:spPr>
        <p:txBody>
          <a:bodyPr/>
          <a:lstStyle/>
          <a:p>
            <a:r>
              <a:rPr lang="de-DE" dirty="0"/>
              <a:t>Smarthome-Technologien machen unser Leben komfortabler, effizienter und sicherer </a:t>
            </a:r>
          </a:p>
          <a:p>
            <a:pPr>
              <a:spcAft>
                <a:spcPts val="1200"/>
              </a:spcAft>
            </a:pPr>
            <a:r>
              <a:rPr lang="de-DE" dirty="0"/>
              <a:t>sind bei uns aber auf der Erde nicht zwingend notwendig</a:t>
            </a:r>
          </a:p>
          <a:p>
            <a:r>
              <a:rPr lang="de-DE" dirty="0"/>
              <a:t>im Weltall sind wir aber darauf angewiesen</a:t>
            </a:r>
          </a:p>
          <a:p>
            <a:pPr lvl="1">
              <a:buFont typeface="Systemschrift Normal"/>
              <a:buChar char="→"/>
            </a:pPr>
            <a:r>
              <a:rPr lang="de-DE" sz="2800" dirty="0"/>
              <a:t> extreme Bedingungen: Temperaturen, Vakuum, Strahlung, </a:t>
            </a:r>
            <a:br>
              <a:rPr lang="de-DE" sz="2800" dirty="0"/>
            </a:br>
            <a:r>
              <a:rPr lang="de-DE" sz="2800" dirty="0"/>
              <a:t>  keine Atmosphäre</a:t>
            </a:r>
          </a:p>
          <a:p>
            <a:pPr lvl="1">
              <a:buFont typeface="Systemschrift Normal"/>
              <a:buChar char="→"/>
            </a:pPr>
            <a:r>
              <a:rPr lang="de-DE" sz="2800" dirty="0"/>
              <a:t> kein wirklicher Lebensraum</a:t>
            </a:r>
          </a:p>
          <a:p>
            <a:pPr lvl="1">
              <a:buFont typeface="Systemschrift Normal"/>
              <a:buChar char="→"/>
            </a:pPr>
            <a:r>
              <a:rPr lang="de-DE" sz="2800" dirty="0"/>
              <a:t> Ressourcenmanagement überlebenswichtig, kein natürlicher   </a:t>
            </a:r>
            <a:br>
              <a:rPr lang="de-DE" sz="2800" dirty="0"/>
            </a:br>
            <a:r>
              <a:rPr lang="de-DE" sz="2800" dirty="0"/>
              <a:t>  Sauerstoff, kein Wasser</a:t>
            </a:r>
          </a:p>
          <a:p>
            <a:pPr lvl="1">
              <a:spcBef>
                <a:spcPts val="1700"/>
              </a:spcBef>
              <a:buFont typeface="Systemschrift Normal"/>
              <a:buChar char="→"/>
            </a:pPr>
            <a:r>
              <a:rPr lang="de-DE" sz="2800" dirty="0"/>
              <a:t> Automatisierung zwingend notwendig!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A9995DA-D7B3-BE0E-5150-900B89005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auch im Weltall möglich?</a:t>
            </a:r>
          </a:p>
        </p:txBody>
      </p:sp>
    </p:spTree>
    <p:extLst>
      <p:ext uri="{BB962C8B-B14F-4D97-AF65-F5344CB8AC3E}">
        <p14:creationId xmlns:p14="http://schemas.microsoft.com/office/powerpoint/2010/main" val="2682991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5D50B16-BE12-08AD-42FA-6E83AC01C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23720"/>
            <a:ext cx="8987972" cy="51137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NASA-Projekt: Artemis Base Camp</a:t>
            </a:r>
          </a:p>
          <a:p>
            <a:pPr>
              <a:lnSpc>
                <a:spcPct val="120000"/>
              </a:lnSpc>
            </a:pPr>
            <a:r>
              <a:rPr lang="de-DE" dirty="0"/>
              <a:t>Basis am Mond-Südpol</a:t>
            </a:r>
          </a:p>
          <a:p>
            <a:pPr>
              <a:lnSpc>
                <a:spcPct val="120000"/>
              </a:lnSpc>
            </a:pPr>
            <a:r>
              <a:rPr lang="de-DE" dirty="0"/>
              <a:t>langfristige Präsenz auf dem Mond &amp; Vorbereitung auf Mars-Missionen</a:t>
            </a:r>
          </a:p>
          <a:p>
            <a:pPr>
              <a:lnSpc>
                <a:spcPct val="120000"/>
              </a:lnSpc>
            </a:pPr>
            <a:r>
              <a:rPr lang="de-DE" dirty="0"/>
              <a:t>Behausung für bis zu vier Astronauten</a:t>
            </a:r>
          </a:p>
          <a:p>
            <a:pPr>
              <a:lnSpc>
                <a:spcPct val="120000"/>
              </a:lnSpc>
            </a:pPr>
            <a:r>
              <a:rPr lang="de-DE" dirty="0"/>
              <a:t>smarte Technologien und Automatisierungen nötig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74E8B86-F08F-7942-E02E-AECBBAB75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im Weltall</a:t>
            </a:r>
          </a:p>
        </p:txBody>
      </p:sp>
    </p:spTree>
    <p:extLst>
      <p:ext uri="{BB962C8B-B14F-4D97-AF65-F5344CB8AC3E}">
        <p14:creationId xmlns:p14="http://schemas.microsoft.com/office/powerpoint/2010/main" val="2633306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388B0A38106B4C9D4AFE11BAFFFE22" ma:contentTypeVersion="15" ma:contentTypeDescription="Create a new document." ma:contentTypeScope="" ma:versionID="66c8dd0b02f62489b5d7fe46772dd048">
  <xsd:schema xmlns:xsd="http://www.w3.org/2001/XMLSchema" xmlns:xs="http://www.w3.org/2001/XMLSchema" xmlns:p="http://schemas.microsoft.com/office/2006/metadata/properties" xmlns:ns2="d0f85fbd-34ef-422b-a8b1-eab459b19027" xmlns:ns3="aee7eb22-40e5-40ce-93f3-f57c7aa29000" targetNamespace="http://schemas.microsoft.com/office/2006/metadata/properties" ma:root="true" ma:fieldsID="13ee45de86e85b636847ec3c63a10fef" ns2:_="" ns3:_="">
    <xsd:import namespace="d0f85fbd-34ef-422b-a8b1-eab459b19027"/>
    <xsd:import namespace="aee7eb22-40e5-40ce-93f3-f57c7aa290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f85fbd-34ef-422b-a8b1-eab459b190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ef6a1bd3-269e-4e30-8d7a-16de0d563eb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e7eb22-40e5-40ce-93f3-f57c7aa2900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a561f282-423d-4910-8eeb-ff8c2202e279}" ma:internalName="TaxCatchAll" ma:showField="CatchAllData" ma:web="aee7eb22-40e5-40ce-93f3-f57c7aa290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ee7eb22-40e5-40ce-93f3-f57c7aa29000" xsi:nil="true"/>
    <lcf76f155ced4ddcb4097134ff3c332f xmlns="d0f85fbd-34ef-422b-a8b1-eab459b1902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F435553-56CE-49D7-BE19-63CE9666D8E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D69F7F-F1A5-4425-8A00-8440AA1C45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0f85fbd-34ef-422b-a8b1-eab459b19027"/>
    <ds:schemaRef ds:uri="aee7eb22-40e5-40ce-93f3-f57c7aa290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4B680B-EA5C-40B7-9BE8-DA71BD9FBF79}">
  <ds:schemaRefs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aee7eb22-40e5-40ce-93f3-f57c7aa29000"/>
    <ds:schemaRef ds:uri="d0f85fbd-34ef-422b-a8b1-eab459b190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2795</Words>
  <Application>Microsoft Macintosh PowerPoint</Application>
  <PresentationFormat>Breitbild</PresentationFormat>
  <Paragraphs>491</Paragraphs>
  <Slides>73</Slides>
  <Notes>28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73</vt:i4>
      </vt:variant>
    </vt:vector>
  </HeadingPairs>
  <TitlesOfParts>
    <vt:vector size="80" baseType="lpstr">
      <vt:lpstr>-webkit-standard</vt:lpstr>
      <vt:lpstr>Arial</vt:lpstr>
      <vt:lpstr>Calibri</vt:lpstr>
      <vt:lpstr>Calibri Light</vt:lpstr>
      <vt:lpstr>Systemschrift Normal</vt:lpstr>
      <vt:lpstr>Office</vt:lpstr>
      <vt:lpstr>Benutzerdefiniertes Design</vt:lpstr>
      <vt:lpstr>PowerPoint-Präsentation</vt:lpstr>
      <vt:lpstr>Was ist ein Smarthome?</vt:lpstr>
      <vt:lpstr>Smarthome - Definition</vt:lpstr>
      <vt:lpstr>Smarthome - Komponenten</vt:lpstr>
      <vt:lpstr>Smarthome - Komponenten</vt:lpstr>
      <vt:lpstr>Smarthome - Erweiterungen</vt:lpstr>
      <vt:lpstr>Smarthome - Kritikpunkte</vt:lpstr>
      <vt:lpstr>Smarthome auch im Weltall möglich?</vt:lpstr>
      <vt:lpstr>Smarthome im Weltall</vt:lpstr>
      <vt:lpstr>Smarthome im Weltall - Beispiele</vt:lpstr>
      <vt:lpstr>Was ist Programmieren?</vt:lpstr>
      <vt:lpstr>Was ist Programmieren?</vt:lpstr>
      <vt:lpstr>Was ist ein Arduino?</vt:lpstr>
      <vt:lpstr>Aufbau eines Arduino</vt:lpstr>
      <vt:lpstr>Aufbau eines Arduino</vt:lpstr>
      <vt:lpstr>Softwareaufbau / Bedienoberfläche</vt:lpstr>
      <vt:lpstr>Softwareaufbau / Bedienoberfläche</vt:lpstr>
      <vt:lpstr>Aufbau des Programms</vt:lpstr>
      <vt:lpstr>Programmiersprache C</vt:lpstr>
      <vt:lpstr>Grundeinstellungen</vt:lpstr>
      <vt:lpstr>interne LED</vt:lpstr>
      <vt:lpstr>interne LED</vt:lpstr>
      <vt:lpstr>Steckbrett</vt:lpstr>
      <vt:lpstr>Es werde Licht</vt:lpstr>
      <vt:lpstr>Es werde Licht</vt:lpstr>
      <vt:lpstr>Es werde Licht</vt:lpstr>
      <vt:lpstr>Es werde Licht - Lösung</vt:lpstr>
      <vt:lpstr>Anwesenheitssimulation</vt:lpstr>
      <vt:lpstr>Anwesenheitssimulation - Lösung</vt:lpstr>
      <vt:lpstr>Exkurs: Variablen &amp; Datentypen</vt:lpstr>
      <vt:lpstr>Exkurs: Variablen &amp; Datentypen</vt:lpstr>
      <vt:lpstr>Anwesenheitssimulation – Vereinfachung</vt:lpstr>
      <vt:lpstr>Anwesenheitssimulation – Vereinfachung - Lösung</vt:lpstr>
      <vt:lpstr>Es klingelt</vt:lpstr>
      <vt:lpstr>Es klingelt</vt:lpstr>
      <vt:lpstr>Es klingelt - Tasterschaltung</vt:lpstr>
      <vt:lpstr>Es klingelt - Tasterschaltung</vt:lpstr>
      <vt:lpstr>Es klingelt</vt:lpstr>
      <vt:lpstr>Es klingelt – Tasterschaltung - Lösung</vt:lpstr>
      <vt:lpstr>Es klingelt - Buzzer</vt:lpstr>
      <vt:lpstr>Es klingelt - Buzzer</vt:lpstr>
      <vt:lpstr>Es klingelt - Lösung</vt:lpstr>
      <vt:lpstr>Licht per Schalter anmachen</vt:lpstr>
      <vt:lpstr>Licht per Schalter anmachen</vt:lpstr>
      <vt:lpstr>Licht per Schalter anmachen - Lösung</vt:lpstr>
      <vt:lpstr>Exkurs: Serieller Monitor</vt:lpstr>
      <vt:lpstr>Exkurs: Serieller Monitor</vt:lpstr>
      <vt:lpstr>LED dimmen</vt:lpstr>
      <vt:lpstr>LED dimmen</vt:lpstr>
      <vt:lpstr>LED dimmen</vt:lpstr>
      <vt:lpstr>LED dimmen - Lösung</vt:lpstr>
      <vt:lpstr>Licht automatisch einschalten</vt:lpstr>
      <vt:lpstr>Licht automatisch einschalten</vt:lpstr>
      <vt:lpstr>Licht automatisch einschalten</vt:lpstr>
      <vt:lpstr>Licht automatisch einschalten - Lösung</vt:lpstr>
      <vt:lpstr>Heizung automatisch anschalten</vt:lpstr>
      <vt:lpstr>Heizung automatisch anschalten</vt:lpstr>
      <vt:lpstr>Heizung automatisch anschalten</vt:lpstr>
      <vt:lpstr>Heizung automatisch anschalten</vt:lpstr>
      <vt:lpstr>Heizung automatisch anschalten</vt:lpstr>
      <vt:lpstr>Heizung automatisch anschalten</vt:lpstr>
      <vt:lpstr>Heizung automatisch anschalten – Lösung (1)</vt:lpstr>
      <vt:lpstr>Heizung automatisch anschalten – Lösung (2)</vt:lpstr>
      <vt:lpstr>Heizung automatisch anschalten – Lösung (3)</vt:lpstr>
      <vt:lpstr>Automatische Rollläden</vt:lpstr>
      <vt:lpstr>Automatische Rollläden</vt:lpstr>
      <vt:lpstr>Automatische Rollläden</vt:lpstr>
      <vt:lpstr>Automatische Rollläden</vt:lpstr>
      <vt:lpstr>Automatische Rollläden</vt:lpstr>
      <vt:lpstr>Automatische Rollläden – Lösung (1)</vt:lpstr>
      <vt:lpstr>Automatische Rollläden – Lösung (2)</vt:lpstr>
      <vt:lpstr>Automatische Rollläden – Lösung (3)</vt:lpstr>
      <vt:lpstr>Quellenverzeichnis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Raphaela Meißner</cp:lastModifiedBy>
  <cp:revision>397</cp:revision>
  <cp:lastPrinted>2023-07-01T11:45:25Z</cp:lastPrinted>
  <dcterms:modified xsi:type="dcterms:W3CDTF">2024-12-13T16:32:27Z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0x010100B5388B0A38106B4C9D4AFE11BAFFFE22</vt:lpwstr>
  </property>
  <property fmtid="{D5CDD505-2E9C-101B-9397-08002B2CF9AE}" pid="3" name="MediaServiceImageTags">
    <vt:lpwstr/>
  </property>
</Properties>
</file>